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922" r:id="rId1"/>
    <p:sldMasterId id="2147483934" r:id="rId2"/>
    <p:sldMasterId id="2147483951" r:id="rId3"/>
    <p:sldMasterId id="2147483963" r:id="rId4"/>
    <p:sldMasterId id="2147483975" r:id="rId5"/>
    <p:sldMasterId id="2147483987" r:id="rId6"/>
    <p:sldMasterId id="2147483999" r:id="rId7"/>
  </p:sldMasterIdLst>
  <p:notesMasterIdLst>
    <p:notesMasterId r:id="rId47"/>
  </p:notesMasterIdLst>
  <p:handoutMasterIdLst>
    <p:handoutMasterId r:id="rId48"/>
  </p:handoutMasterIdLst>
  <p:sldIdLst>
    <p:sldId id="560" r:id="rId8"/>
    <p:sldId id="555" r:id="rId9"/>
    <p:sldId id="582" r:id="rId10"/>
    <p:sldId id="533" r:id="rId11"/>
    <p:sldId id="531" r:id="rId12"/>
    <p:sldId id="522" r:id="rId13"/>
    <p:sldId id="523" r:id="rId14"/>
    <p:sldId id="579" r:id="rId15"/>
    <p:sldId id="561" r:id="rId16"/>
    <p:sldId id="526" r:id="rId17"/>
    <p:sldId id="580" r:id="rId18"/>
    <p:sldId id="529" r:id="rId19"/>
    <p:sldId id="530" r:id="rId20"/>
    <p:sldId id="566" r:id="rId21"/>
    <p:sldId id="567" r:id="rId22"/>
    <p:sldId id="581" r:id="rId23"/>
    <p:sldId id="511" r:id="rId24"/>
    <p:sldId id="488" r:id="rId25"/>
    <p:sldId id="562" r:id="rId26"/>
    <p:sldId id="563" r:id="rId27"/>
    <p:sldId id="564" r:id="rId28"/>
    <p:sldId id="565" r:id="rId29"/>
    <p:sldId id="568" r:id="rId30"/>
    <p:sldId id="537" r:id="rId31"/>
    <p:sldId id="535" r:id="rId32"/>
    <p:sldId id="553" r:id="rId33"/>
    <p:sldId id="552" r:id="rId34"/>
    <p:sldId id="550" r:id="rId35"/>
    <p:sldId id="546" r:id="rId36"/>
    <p:sldId id="573" r:id="rId37"/>
    <p:sldId id="571" r:id="rId38"/>
    <p:sldId id="569" r:id="rId39"/>
    <p:sldId id="570" r:id="rId40"/>
    <p:sldId id="572" r:id="rId41"/>
    <p:sldId id="574" r:id="rId42"/>
    <p:sldId id="575" r:id="rId43"/>
    <p:sldId id="577" r:id="rId44"/>
    <p:sldId id="578" r:id="rId45"/>
    <p:sldId id="472" r:id="rId46"/>
  </p:sldIdLst>
  <p:sldSz cx="9144000" cy="6858000" type="screen4x3"/>
  <p:notesSz cx="6669088" cy="9928225"/>
  <p:embeddedFontLst>
    <p:embeddedFont>
      <p:font typeface="Candara" pitchFamily="34" charset="0"/>
      <p:regular r:id="rId49"/>
      <p:bold r:id="rId50"/>
      <p:italic r:id="rId51"/>
      <p:boldItalic r:id="rId52"/>
    </p:embeddedFont>
    <p:embeddedFont>
      <p:font typeface="Calibri" pitchFamily="34" charset="0"/>
      <p:regular r:id="rId53"/>
      <p:bold r:id="rId54"/>
      <p:italic r:id="rId55"/>
      <p:boldItalic r:id="rId56"/>
    </p:embeddedFont>
    <p:embeddedFont>
      <p:font typeface="Trebuchet MS" pitchFamily="34" charset="0"/>
      <p:regular r:id="rId57"/>
      <p:bold r:id="rId58"/>
      <p:italic r:id="rId59"/>
      <p:boldItalic r:id="rId6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rgbClr val="FFFFCC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rgbClr val="FFFFCC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rgbClr val="FFFFCC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rgbClr val="FFFFCC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rgbClr val="FFFFCC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800" kern="1200">
        <a:solidFill>
          <a:srgbClr val="FFFFCC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800" kern="1200">
        <a:solidFill>
          <a:srgbClr val="FFFFCC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800" kern="1200">
        <a:solidFill>
          <a:srgbClr val="FFFFCC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800" kern="1200">
        <a:solidFill>
          <a:srgbClr val="FFFFCC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0000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61" autoAdjust="0"/>
    <p:restoredTop sz="94660"/>
  </p:normalViewPr>
  <p:slideViewPr>
    <p:cSldViewPr>
      <p:cViewPr>
        <p:scale>
          <a:sx n="100" d="100"/>
          <a:sy n="100" d="100"/>
        </p:scale>
        <p:origin x="-22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5" Type="http://schemas.openxmlformats.org/officeDocument/2006/relationships/slideMaster" Target="slideMasters/slideMaster5.xml"/><Relationship Id="rId61" Type="http://schemas.openxmlformats.org/officeDocument/2006/relationships/presProps" Target="presProps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64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font" Target="fonts/font11.fntdata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font" Target="fonts/font6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291C26-DEAE-472C-A0B7-053E8F858752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B9B1849-4354-4B7C-8573-891CBAE296F2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❶</a:t>
          </a:r>
          <a:r>
            <a:rPr lang="en-GB" dirty="0" smtClean="0"/>
            <a:t> Impacts in rescue (and </a:t>
          </a:r>
          <a:r>
            <a:rPr lang="en-GB" dirty="0" err="1" smtClean="0"/>
            <a:t>firefighting</a:t>
          </a:r>
          <a:r>
            <a:rPr lang="en-GB" dirty="0" smtClean="0"/>
            <a:t>) </a:t>
          </a:r>
        </a:p>
      </dgm:t>
    </dgm:pt>
    <dgm:pt modelId="{246D1D30-B50F-4D3D-A816-DD85DECF1840}" type="parTrans" cxnId="{D8A039C0-7438-4EFA-850A-B64F39DD180B}">
      <dgm:prSet/>
      <dgm:spPr/>
      <dgm:t>
        <a:bodyPr/>
        <a:lstStyle/>
        <a:p>
          <a:endParaRPr lang="en-GB"/>
        </a:p>
      </dgm:t>
    </dgm:pt>
    <dgm:pt modelId="{6AE2F98B-B365-4FC9-ACEB-E991B915FEFB}" type="sibTrans" cxnId="{D8A039C0-7438-4EFA-850A-B64F39DD180B}">
      <dgm:prSet/>
      <dgm:spPr/>
      <dgm:t>
        <a:bodyPr/>
        <a:lstStyle/>
        <a:p>
          <a:endParaRPr lang="en-GB"/>
        </a:p>
      </dgm:t>
    </dgm:pt>
    <dgm:pt modelId="{2B2C1114-4302-4F39-BD08-858F83717B53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❷ </a:t>
          </a:r>
          <a:r>
            <a:rPr lang="en-GB" dirty="0" smtClean="0"/>
            <a:t>Impacts in long distance evacuation</a:t>
          </a:r>
        </a:p>
      </dgm:t>
    </dgm:pt>
    <dgm:pt modelId="{0362510B-AC51-43B8-90D5-5E8491F642AD}" type="parTrans" cxnId="{E9515432-C955-4DCA-B4D9-DEC298BFE20E}">
      <dgm:prSet/>
      <dgm:spPr/>
      <dgm:t>
        <a:bodyPr/>
        <a:lstStyle/>
        <a:p>
          <a:endParaRPr lang="en-GB"/>
        </a:p>
      </dgm:t>
    </dgm:pt>
    <dgm:pt modelId="{54E86074-658C-4A72-A150-1739C36550F7}" type="sibTrans" cxnId="{E9515432-C955-4DCA-B4D9-DEC298BFE20E}">
      <dgm:prSet/>
      <dgm:spPr/>
      <dgm:t>
        <a:bodyPr/>
        <a:lstStyle/>
        <a:p>
          <a:endParaRPr lang="en-GB"/>
        </a:p>
      </dgm:t>
    </dgm:pt>
    <dgm:pt modelId="{EA563764-10A4-4A54-A95C-33DBB46C9516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❸</a:t>
          </a:r>
          <a:r>
            <a:rPr lang="en-GB" dirty="0" smtClean="0"/>
            <a:t> Impacts in refuge thermal environment</a:t>
          </a:r>
        </a:p>
      </dgm:t>
    </dgm:pt>
    <dgm:pt modelId="{C2874711-0235-48ED-877B-820327C0C7AA}" type="parTrans" cxnId="{041FB073-750C-4F19-AE28-47C2078795C4}">
      <dgm:prSet/>
      <dgm:spPr/>
      <dgm:t>
        <a:bodyPr/>
        <a:lstStyle/>
        <a:p>
          <a:endParaRPr lang="en-GB"/>
        </a:p>
      </dgm:t>
    </dgm:pt>
    <dgm:pt modelId="{89FEC6DA-8695-4E31-AF09-92F001DFDD87}" type="sibTrans" cxnId="{041FB073-750C-4F19-AE28-47C2078795C4}">
      <dgm:prSet/>
      <dgm:spPr/>
      <dgm:t>
        <a:bodyPr/>
        <a:lstStyle/>
        <a:p>
          <a:endParaRPr lang="en-GB"/>
        </a:p>
      </dgm:t>
    </dgm:pt>
    <dgm:pt modelId="{510404B4-1DB6-4823-A896-163288378BBD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❹ Increasing refuge cooling effectiveness</a:t>
          </a:r>
        </a:p>
      </dgm:t>
    </dgm:pt>
    <dgm:pt modelId="{A626CB84-36E4-45C5-A4C3-5AE652FA375E}" type="parTrans" cxnId="{DB4E993B-54D9-4966-8BFD-709A254724D6}">
      <dgm:prSet/>
      <dgm:spPr/>
      <dgm:t>
        <a:bodyPr/>
        <a:lstStyle/>
        <a:p>
          <a:endParaRPr lang="en-GB"/>
        </a:p>
      </dgm:t>
    </dgm:pt>
    <dgm:pt modelId="{DE274743-5FB0-4AA0-B422-5D354FDB9A18}" type="sibTrans" cxnId="{DB4E993B-54D9-4966-8BFD-709A254724D6}">
      <dgm:prSet/>
      <dgm:spPr/>
      <dgm:t>
        <a:bodyPr/>
        <a:lstStyle/>
        <a:p>
          <a:endParaRPr lang="en-GB"/>
        </a:p>
      </dgm:t>
    </dgm:pt>
    <dgm:pt modelId="{8B5D0C36-1180-4DEC-B42D-A56D91387E2B}" type="pres">
      <dgm:prSet presAssocID="{EE291C26-DEAE-472C-A0B7-053E8F8587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D2CA36-A460-4406-968B-788D6CF419AF}" type="pres">
      <dgm:prSet presAssocID="{0B9B1849-4354-4B7C-8573-891CBAE296F2}" presName="parentText" presStyleLbl="node1" presStyleIdx="0" presStyleCnt="4" custLinFactNeighborX="467" custLinFactNeighborY="-8645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B9496F-59AE-45E5-82FF-B9DDFE1F1C10}" type="pres">
      <dgm:prSet presAssocID="{6AE2F98B-B365-4FC9-ACEB-E991B915FEFB}" presName="spacer" presStyleCnt="0"/>
      <dgm:spPr/>
    </dgm:pt>
    <dgm:pt modelId="{9DDB42AF-6A2C-4D53-8CC4-F308929112E5}" type="pres">
      <dgm:prSet presAssocID="{2B2C1114-4302-4F39-BD08-858F83717B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E21C8A-60EF-4F8A-B98F-5E5DF1AEEBC8}" type="pres">
      <dgm:prSet presAssocID="{54E86074-658C-4A72-A150-1739C36550F7}" presName="spacer" presStyleCnt="0"/>
      <dgm:spPr/>
    </dgm:pt>
    <dgm:pt modelId="{14476013-0868-40C2-9587-8EA427BFAFA5}" type="pres">
      <dgm:prSet presAssocID="{EA563764-10A4-4A54-A95C-33DBB46C9516}" presName="parentText" presStyleLbl="node1" presStyleIdx="2" presStyleCnt="4" custLinFactNeighborX="-409" custLinFactNeighborY="2879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767BD-CDD6-4DEF-8ACC-D240F909CC4A}" type="pres">
      <dgm:prSet presAssocID="{89FEC6DA-8695-4E31-AF09-92F001DFDD87}" presName="spacer" presStyleCnt="0"/>
      <dgm:spPr/>
    </dgm:pt>
    <dgm:pt modelId="{0B45F9A5-9F5C-4FDF-8FEA-6036076F2F67}" type="pres">
      <dgm:prSet presAssocID="{510404B4-1DB6-4823-A896-163288378BBD}" presName="parentText" presStyleLbl="node1" presStyleIdx="3" presStyleCnt="4" custLinFactNeighborX="467" custLinFactNeighborY="566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3A9FFF9-200A-4065-95DD-B467016C3B7B}" type="presOf" srcId="{510404B4-1DB6-4823-A896-163288378BBD}" destId="{0B45F9A5-9F5C-4FDF-8FEA-6036076F2F67}" srcOrd="0" destOrd="0" presId="urn:microsoft.com/office/officeart/2005/8/layout/vList2"/>
    <dgm:cxn modelId="{34E2ABD8-4C0D-42D7-90E9-C681F458FE49}" type="presOf" srcId="{0B9B1849-4354-4B7C-8573-891CBAE296F2}" destId="{6ED2CA36-A460-4406-968B-788D6CF419AF}" srcOrd="0" destOrd="0" presId="urn:microsoft.com/office/officeart/2005/8/layout/vList2"/>
    <dgm:cxn modelId="{C5A54222-8776-4831-934E-92D523A98A44}" type="presOf" srcId="{2B2C1114-4302-4F39-BD08-858F83717B53}" destId="{9DDB42AF-6A2C-4D53-8CC4-F308929112E5}" srcOrd="0" destOrd="0" presId="urn:microsoft.com/office/officeart/2005/8/layout/vList2"/>
    <dgm:cxn modelId="{E9515432-C955-4DCA-B4D9-DEC298BFE20E}" srcId="{EE291C26-DEAE-472C-A0B7-053E8F858752}" destId="{2B2C1114-4302-4F39-BD08-858F83717B53}" srcOrd="1" destOrd="0" parTransId="{0362510B-AC51-43B8-90D5-5E8491F642AD}" sibTransId="{54E86074-658C-4A72-A150-1739C36550F7}"/>
    <dgm:cxn modelId="{D8A039C0-7438-4EFA-850A-B64F39DD180B}" srcId="{EE291C26-DEAE-472C-A0B7-053E8F858752}" destId="{0B9B1849-4354-4B7C-8573-891CBAE296F2}" srcOrd="0" destOrd="0" parTransId="{246D1D30-B50F-4D3D-A816-DD85DECF1840}" sibTransId="{6AE2F98B-B365-4FC9-ACEB-E991B915FEFB}"/>
    <dgm:cxn modelId="{52F01494-4B01-435A-B414-2E4784F78D63}" type="presOf" srcId="{EA563764-10A4-4A54-A95C-33DBB46C9516}" destId="{14476013-0868-40C2-9587-8EA427BFAFA5}" srcOrd="0" destOrd="0" presId="urn:microsoft.com/office/officeart/2005/8/layout/vList2"/>
    <dgm:cxn modelId="{041FB073-750C-4F19-AE28-47C2078795C4}" srcId="{EE291C26-DEAE-472C-A0B7-053E8F858752}" destId="{EA563764-10A4-4A54-A95C-33DBB46C9516}" srcOrd="2" destOrd="0" parTransId="{C2874711-0235-48ED-877B-820327C0C7AA}" sibTransId="{89FEC6DA-8695-4E31-AF09-92F001DFDD87}"/>
    <dgm:cxn modelId="{DB4E993B-54D9-4966-8BFD-709A254724D6}" srcId="{EE291C26-DEAE-472C-A0B7-053E8F858752}" destId="{510404B4-1DB6-4823-A896-163288378BBD}" srcOrd="3" destOrd="0" parTransId="{A626CB84-36E4-45C5-A4C3-5AE652FA375E}" sibTransId="{DE274743-5FB0-4AA0-B422-5D354FDB9A18}"/>
    <dgm:cxn modelId="{1E2C8516-F28A-4787-9947-CD5702EB8DE7}" type="presOf" srcId="{EE291C26-DEAE-472C-A0B7-053E8F858752}" destId="{8B5D0C36-1180-4DEC-B42D-A56D91387E2B}" srcOrd="0" destOrd="0" presId="urn:microsoft.com/office/officeart/2005/8/layout/vList2"/>
    <dgm:cxn modelId="{88D0DE4D-095C-49E8-BFBD-3AC385D3C5C5}" type="presParOf" srcId="{8B5D0C36-1180-4DEC-B42D-A56D91387E2B}" destId="{6ED2CA36-A460-4406-968B-788D6CF419AF}" srcOrd="0" destOrd="0" presId="urn:microsoft.com/office/officeart/2005/8/layout/vList2"/>
    <dgm:cxn modelId="{CC73FCE0-734E-467C-B3BD-AA8A9EB12E6C}" type="presParOf" srcId="{8B5D0C36-1180-4DEC-B42D-A56D91387E2B}" destId="{3FB9496F-59AE-45E5-82FF-B9DDFE1F1C10}" srcOrd="1" destOrd="0" presId="urn:microsoft.com/office/officeart/2005/8/layout/vList2"/>
    <dgm:cxn modelId="{9B8FD407-0ED7-4C3E-AB01-AA7D61EA14B9}" type="presParOf" srcId="{8B5D0C36-1180-4DEC-B42D-A56D91387E2B}" destId="{9DDB42AF-6A2C-4D53-8CC4-F308929112E5}" srcOrd="2" destOrd="0" presId="urn:microsoft.com/office/officeart/2005/8/layout/vList2"/>
    <dgm:cxn modelId="{2DFDD1D5-E9FB-44BA-AAD0-B2DBC3A95F48}" type="presParOf" srcId="{8B5D0C36-1180-4DEC-B42D-A56D91387E2B}" destId="{4AE21C8A-60EF-4F8A-B98F-5E5DF1AEEBC8}" srcOrd="3" destOrd="0" presId="urn:microsoft.com/office/officeart/2005/8/layout/vList2"/>
    <dgm:cxn modelId="{FBEA1C1B-6D6B-4C68-B220-A6E579EA4D4C}" type="presParOf" srcId="{8B5D0C36-1180-4DEC-B42D-A56D91387E2B}" destId="{14476013-0868-40C2-9587-8EA427BFAFA5}" srcOrd="4" destOrd="0" presId="urn:microsoft.com/office/officeart/2005/8/layout/vList2"/>
    <dgm:cxn modelId="{C2506BF8-32FC-4D0A-9739-8B4C92342B2C}" type="presParOf" srcId="{8B5D0C36-1180-4DEC-B42D-A56D91387E2B}" destId="{38C767BD-CDD6-4DEF-8ACC-D240F909CC4A}" srcOrd="5" destOrd="0" presId="urn:microsoft.com/office/officeart/2005/8/layout/vList2"/>
    <dgm:cxn modelId="{7C2E71ED-9F01-47C0-AF77-9D0907CE10BD}" type="presParOf" srcId="{8B5D0C36-1180-4DEC-B42D-A56D91387E2B}" destId="{0B45F9A5-9F5C-4FDF-8FEA-6036076F2F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291C26-DEAE-472C-A0B7-053E8F858752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B9B1849-4354-4B7C-8573-891CBAE296F2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❶</a:t>
          </a:r>
          <a:r>
            <a:rPr lang="en-GB" dirty="0" smtClean="0"/>
            <a:t> Impacts in rescue (and </a:t>
          </a:r>
          <a:r>
            <a:rPr lang="en-GB" dirty="0" err="1" smtClean="0"/>
            <a:t>firefighting</a:t>
          </a:r>
          <a:r>
            <a:rPr lang="en-GB" dirty="0" smtClean="0"/>
            <a:t>) </a:t>
          </a:r>
        </a:p>
      </dgm:t>
    </dgm:pt>
    <dgm:pt modelId="{246D1D30-B50F-4D3D-A816-DD85DECF1840}" type="parTrans" cxnId="{D8A039C0-7438-4EFA-850A-B64F39DD180B}">
      <dgm:prSet/>
      <dgm:spPr/>
      <dgm:t>
        <a:bodyPr/>
        <a:lstStyle/>
        <a:p>
          <a:endParaRPr lang="en-GB"/>
        </a:p>
      </dgm:t>
    </dgm:pt>
    <dgm:pt modelId="{6AE2F98B-B365-4FC9-ACEB-E991B915FEFB}" type="sibTrans" cxnId="{D8A039C0-7438-4EFA-850A-B64F39DD180B}">
      <dgm:prSet/>
      <dgm:spPr/>
      <dgm:t>
        <a:bodyPr/>
        <a:lstStyle/>
        <a:p>
          <a:endParaRPr lang="en-GB"/>
        </a:p>
      </dgm:t>
    </dgm:pt>
    <dgm:pt modelId="{2B2C1114-4302-4F39-BD08-858F83717B53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❷ </a:t>
          </a:r>
          <a:r>
            <a:rPr lang="en-GB" dirty="0" smtClean="0">
              <a:solidFill>
                <a:schemeClr val="accent1"/>
              </a:solidFill>
            </a:rPr>
            <a:t>Impacts in long distance evacuation</a:t>
          </a:r>
        </a:p>
      </dgm:t>
    </dgm:pt>
    <dgm:pt modelId="{0362510B-AC51-43B8-90D5-5E8491F642AD}" type="parTrans" cxnId="{E9515432-C955-4DCA-B4D9-DEC298BFE20E}">
      <dgm:prSet/>
      <dgm:spPr/>
      <dgm:t>
        <a:bodyPr/>
        <a:lstStyle/>
        <a:p>
          <a:endParaRPr lang="en-GB"/>
        </a:p>
      </dgm:t>
    </dgm:pt>
    <dgm:pt modelId="{54E86074-658C-4A72-A150-1739C36550F7}" type="sibTrans" cxnId="{E9515432-C955-4DCA-B4D9-DEC298BFE20E}">
      <dgm:prSet/>
      <dgm:spPr/>
      <dgm:t>
        <a:bodyPr/>
        <a:lstStyle/>
        <a:p>
          <a:endParaRPr lang="en-GB"/>
        </a:p>
      </dgm:t>
    </dgm:pt>
    <dgm:pt modelId="{EA563764-10A4-4A54-A95C-33DBB46C9516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❸</a:t>
          </a:r>
          <a:r>
            <a:rPr lang="en-GB" dirty="0" smtClean="0">
              <a:solidFill>
                <a:schemeClr val="accent1"/>
              </a:solidFill>
            </a:rPr>
            <a:t> Impacts in refuge thermal environment</a:t>
          </a:r>
        </a:p>
      </dgm:t>
    </dgm:pt>
    <dgm:pt modelId="{C2874711-0235-48ED-877B-820327C0C7AA}" type="parTrans" cxnId="{041FB073-750C-4F19-AE28-47C2078795C4}">
      <dgm:prSet/>
      <dgm:spPr/>
      <dgm:t>
        <a:bodyPr/>
        <a:lstStyle/>
        <a:p>
          <a:endParaRPr lang="en-GB"/>
        </a:p>
      </dgm:t>
    </dgm:pt>
    <dgm:pt modelId="{89FEC6DA-8695-4E31-AF09-92F001DFDD87}" type="sibTrans" cxnId="{041FB073-750C-4F19-AE28-47C2078795C4}">
      <dgm:prSet/>
      <dgm:spPr/>
      <dgm:t>
        <a:bodyPr/>
        <a:lstStyle/>
        <a:p>
          <a:endParaRPr lang="en-GB"/>
        </a:p>
      </dgm:t>
    </dgm:pt>
    <dgm:pt modelId="{510404B4-1DB6-4823-A896-163288378BBD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❹ Increasing refuge cooling effectiveness</a:t>
          </a:r>
        </a:p>
      </dgm:t>
    </dgm:pt>
    <dgm:pt modelId="{A626CB84-36E4-45C5-A4C3-5AE652FA375E}" type="parTrans" cxnId="{DB4E993B-54D9-4966-8BFD-709A254724D6}">
      <dgm:prSet/>
      <dgm:spPr/>
      <dgm:t>
        <a:bodyPr/>
        <a:lstStyle/>
        <a:p>
          <a:endParaRPr lang="en-GB"/>
        </a:p>
      </dgm:t>
    </dgm:pt>
    <dgm:pt modelId="{DE274743-5FB0-4AA0-B422-5D354FDB9A18}" type="sibTrans" cxnId="{DB4E993B-54D9-4966-8BFD-709A254724D6}">
      <dgm:prSet/>
      <dgm:spPr/>
      <dgm:t>
        <a:bodyPr/>
        <a:lstStyle/>
        <a:p>
          <a:endParaRPr lang="en-GB"/>
        </a:p>
      </dgm:t>
    </dgm:pt>
    <dgm:pt modelId="{8B5D0C36-1180-4DEC-B42D-A56D91387E2B}" type="pres">
      <dgm:prSet presAssocID="{EE291C26-DEAE-472C-A0B7-053E8F8587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D2CA36-A460-4406-968B-788D6CF419AF}" type="pres">
      <dgm:prSet presAssocID="{0B9B1849-4354-4B7C-8573-891CBAE296F2}" presName="parentText" presStyleLbl="node1" presStyleIdx="0" presStyleCnt="4" custLinFactNeighborX="467" custLinFactNeighborY="-8645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B9496F-59AE-45E5-82FF-B9DDFE1F1C10}" type="pres">
      <dgm:prSet presAssocID="{6AE2F98B-B365-4FC9-ACEB-E991B915FEFB}" presName="spacer" presStyleCnt="0"/>
      <dgm:spPr/>
    </dgm:pt>
    <dgm:pt modelId="{9DDB42AF-6A2C-4D53-8CC4-F308929112E5}" type="pres">
      <dgm:prSet presAssocID="{2B2C1114-4302-4F39-BD08-858F83717B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E21C8A-60EF-4F8A-B98F-5E5DF1AEEBC8}" type="pres">
      <dgm:prSet presAssocID="{54E86074-658C-4A72-A150-1739C36550F7}" presName="spacer" presStyleCnt="0"/>
      <dgm:spPr/>
    </dgm:pt>
    <dgm:pt modelId="{14476013-0868-40C2-9587-8EA427BFAFA5}" type="pres">
      <dgm:prSet presAssocID="{EA563764-10A4-4A54-A95C-33DBB46C9516}" presName="parentText" presStyleLbl="node1" presStyleIdx="2" presStyleCnt="4" custLinFactNeighborX="-409" custLinFactNeighborY="2879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767BD-CDD6-4DEF-8ACC-D240F909CC4A}" type="pres">
      <dgm:prSet presAssocID="{89FEC6DA-8695-4E31-AF09-92F001DFDD87}" presName="spacer" presStyleCnt="0"/>
      <dgm:spPr/>
    </dgm:pt>
    <dgm:pt modelId="{0B45F9A5-9F5C-4FDF-8FEA-6036076F2F67}" type="pres">
      <dgm:prSet presAssocID="{510404B4-1DB6-4823-A896-163288378BBD}" presName="parentText" presStyleLbl="node1" presStyleIdx="3" presStyleCnt="4" custLinFactNeighborX="467" custLinFactNeighborY="566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41FB073-750C-4F19-AE28-47C2078795C4}" srcId="{EE291C26-DEAE-472C-A0B7-053E8F858752}" destId="{EA563764-10A4-4A54-A95C-33DBB46C9516}" srcOrd="2" destOrd="0" parTransId="{C2874711-0235-48ED-877B-820327C0C7AA}" sibTransId="{89FEC6DA-8695-4E31-AF09-92F001DFDD87}"/>
    <dgm:cxn modelId="{0D76E9A3-2D57-4944-972D-E09F90CF58E4}" type="presOf" srcId="{EA563764-10A4-4A54-A95C-33DBB46C9516}" destId="{14476013-0868-40C2-9587-8EA427BFAFA5}" srcOrd="0" destOrd="0" presId="urn:microsoft.com/office/officeart/2005/8/layout/vList2"/>
    <dgm:cxn modelId="{2BCD9499-FE0E-4F00-9136-6495BADE16E6}" type="presOf" srcId="{510404B4-1DB6-4823-A896-163288378BBD}" destId="{0B45F9A5-9F5C-4FDF-8FEA-6036076F2F67}" srcOrd="0" destOrd="0" presId="urn:microsoft.com/office/officeart/2005/8/layout/vList2"/>
    <dgm:cxn modelId="{D828D260-84E4-463B-A52E-6925598E00FB}" type="presOf" srcId="{EE291C26-DEAE-472C-A0B7-053E8F858752}" destId="{8B5D0C36-1180-4DEC-B42D-A56D91387E2B}" srcOrd="0" destOrd="0" presId="urn:microsoft.com/office/officeart/2005/8/layout/vList2"/>
    <dgm:cxn modelId="{4447941C-C650-4A9B-A9D8-346FC612A406}" type="presOf" srcId="{0B9B1849-4354-4B7C-8573-891CBAE296F2}" destId="{6ED2CA36-A460-4406-968B-788D6CF419AF}" srcOrd="0" destOrd="0" presId="urn:microsoft.com/office/officeart/2005/8/layout/vList2"/>
    <dgm:cxn modelId="{D8A039C0-7438-4EFA-850A-B64F39DD180B}" srcId="{EE291C26-DEAE-472C-A0B7-053E8F858752}" destId="{0B9B1849-4354-4B7C-8573-891CBAE296F2}" srcOrd="0" destOrd="0" parTransId="{246D1D30-B50F-4D3D-A816-DD85DECF1840}" sibTransId="{6AE2F98B-B365-4FC9-ACEB-E991B915FEFB}"/>
    <dgm:cxn modelId="{E9515432-C955-4DCA-B4D9-DEC298BFE20E}" srcId="{EE291C26-DEAE-472C-A0B7-053E8F858752}" destId="{2B2C1114-4302-4F39-BD08-858F83717B53}" srcOrd="1" destOrd="0" parTransId="{0362510B-AC51-43B8-90D5-5E8491F642AD}" sibTransId="{54E86074-658C-4A72-A150-1739C36550F7}"/>
    <dgm:cxn modelId="{DB4E993B-54D9-4966-8BFD-709A254724D6}" srcId="{EE291C26-DEAE-472C-A0B7-053E8F858752}" destId="{510404B4-1DB6-4823-A896-163288378BBD}" srcOrd="3" destOrd="0" parTransId="{A626CB84-36E4-45C5-A4C3-5AE652FA375E}" sibTransId="{DE274743-5FB0-4AA0-B422-5D354FDB9A18}"/>
    <dgm:cxn modelId="{FD7C761B-AC34-4620-8AE3-50C04B14A977}" type="presOf" srcId="{2B2C1114-4302-4F39-BD08-858F83717B53}" destId="{9DDB42AF-6A2C-4D53-8CC4-F308929112E5}" srcOrd="0" destOrd="0" presId="urn:microsoft.com/office/officeart/2005/8/layout/vList2"/>
    <dgm:cxn modelId="{EF0774D3-60AB-4116-9C32-D0C13188B171}" type="presParOf" srcId="{8B5D0C36-1180-4DEC-B42D-A56D91387E2B}" destId="{6ED2CA36-A460-4406-968B-788D6CF419AF}" srcOrd="0" destOrd="0" presId="urn:microsoft.com/office/officeart/2005/8/layout/vList2"/>
    <dgm:cxn modelId="{683A71AF-C35E-40CA-BC1D-C1CB4580ACEA}" type="presParOf" srcId="{8B5D0C36-1180-4DEC-B42D-A56D91387E2B}" destId="{3FB9496F-59AE-45E5-82FF-B9DDFE1F1C10}" srcOrd="1" destOrd="0" presId="urn:microsoft.com/office/officeart/2005/8/layout/vList2"/>
    <dgm:cxn modelId="{237EE246-C5B1-4DDE-BEC9-A69C8AB3C121}" type="presParOf" srcId="{8B5D0C36-1180-4DEC-B42D-A56D91387E2B}" destId="{9DDB42AF-6A2C-4D53-8CC4-F308929112E5}" srcOrd="2" destOrd="0" presId="urn:microsoft.com/office/officeart/2005/8/layout/vList2"/>
    <dgm:cxn modelId="{F44916C8-000B-4FEB-939C-B0C672EBE2EB}" type="presParOf" srcId="{8B5D0C36-1180-4DEC-B42D-A56D91387E2B}" destId="{4AE21C8A-60EF-4F8A-B98F-5E5DF1AEEBC8}" srcOrd="3" destOrd="0" presId="urn:microsoft.com/office/officeart/2005/8/layout/vList2"/>
    <dgm:cxn modelId="{B1CF51EC-2ED7-45C1-831A-327EBADE89A2}" type="presParOf" srcId="{8B5D0C36-1180-4DEC-B42D-A56D91387E2B}" destId="{14476013-0868-40C2-9587-8EA427BFAFA5}" srcOrd="4" destOrd="0" presId="urn:microsoft.com/office/officeart/2005/8/layout/vList2"/>
    <dgm:cxn modelId="{9F3E51EC-D6D2-4A60-80F5-220C6C38A9F3}" type="presParOf" srcId="{8B5D0C36-1180-4DEC-B42D-A56D91387E2B}" destId="{38C767BD-CDD6-4DEF-8ACC-D240F909CC4A}" srcOrd="5" destOrd="0" presId="urn:microsoft.com/office/officeart/2005/8/layout/vList2"/>
    <dgm:cxn modelId="{123E982D-E5B4-401F-BD0B-C347269DB45B}" type="presParOf" srcId="{8B5D0C36-1180-4DEC-B42D-A56D91387E2B}" destId="{0B45F9A5-9F5C-4FDF-8FEA-6036076F2F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291C26-DEAE-472C-A0B7-053E8F858752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B9B1849-4354-4B7C-8573-891CBAE296F2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❶</a:t>
          </a:r>
          <a:r>
            <a:rPr lang="en-GB" dirty="0" smtClean="0">
              <a:solidFill>
                <a:schemeClr val="accent1"/>
              </a:solidFill>
            </a:rPr>
            <a:t> Impacts in rescue (and </a:t>
          </a:r>
          <a:r>
            <a:rPr lang="en-GB" dirty="0" err="1" smtClean="0">
              <a:solidFill>
                <a:schemeClr val="accent1"/>
              </a:solidFill>
            </a:rPr>
            <a:t>firefighting</a:t>
          </a:r>
          <a:r>
            <a:rPr lang="en-GB" dirty="0" smtClean="0">
              <a:solidFill>
                <a:schemeClr val="accent1"/>
              </a:solidFill>
            </a:rPr>
            <a:t>) </a:t>
          </a:r>
        </a:p>
      </dgm:t>
    </dgm:pt>
    <dgm:pt modelId="{246D1D30-B50F-4D3D-A816-DD85DECF1840}" type="parTrans" cxnId="{D8A039C0-7438-4EFA-850A-B64F39DD180B}">
      <dgm:prSet/>
      <dgm:spPr/>
      <dgm:t>
        <a:bodyPr/>
        <a:lstStyle/>
        <a:p>
          <a:endParaRPr lang="en-GB"/>
        </a:p>
      </dgm:t>
    </dgm:pt>
    <dgm:pt modelId="{6AE2F98B-B365-4FC9-ACEB-E991B915FEFB}" type="sibTrans" cxnId="{D8A039C0-7438-4EFA-850A-B64F39DD180B}">
      <dgm:prSet/>
      <dgm:spPr/>
      <dgm:t>
        <a:bodyPr/>
        <a:lstStyle/>
        <a:p>
          <a:endParaRPr lang="en-GB"/>
        </a:p>
      </dgm:t>
    </dgm:pt>
    <dgm:pt modelId="{2B2C1114-4302-4F39-BD08-858F83717B53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❷ </a:t>
          </a:r>
          <a:r>
            <a:rPr lang="en-GB" dirty="0" smtClean="0"/>
            <a:t>Impacts in long distance evacuation</a:t>
          </a:r>
        </a:p>
      </dgm:t>
    </dgm:pt>
    <dgm:pt modelId="{0362510B-AC51-43B8-90D5-5E8491F642AD}" type="parTrans" cxnId="{E9515432-C955-4DCA-B4D9-DEC298BFE20E}">
      <dgm:prSet/>
      <dgm:spPr/>
      <dgm:t>
        <a:bodyPr/>
        <a:lstStyle/>
        <a:p>
          <a:endParaRPr lang="en-GB"/>
        </a:p>
      </dgm:t>
    </dgm:pt>
    <dgm:pt modelId="{54E86074-658C-4A72-A150-1739C36550F7}" type="sibTrans" cxnId="{E9515432-C955-4DCA-B4D9-DEC298BFE20E}">
      <dgm:prSet/>
      <dgm:spPr/>
      <dgm:t>
        <a:bodyPr/>
        <a:lstStyle/>
        <a:p>
          <a:endParaRPr lang="en-GB"/>
        </a:p>
      </dgm:t>
    </dgm:pt>
    <dgm:pt modelId="{EA563764-10A4-4A54-A95C-33DBB46C9516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❸</a:t>
          </a:r>
          <a:r>
            <a:rPr lang="en-GB" dirty="0" smtClean="0">
              <a:solidFill>
                <a:schemeClr val="accent1"/>
              </a:solidFill>
            </a:rPr>
            <a:t> Impacts in refuge thermal environment</a:t>
          </a:r>
        </a:p>
      </dgm:t>
    </dgm:pt>
    <dgm:pt modelId="{C2874711-0235-48ED-877B-820327C0C7AA}" type="parTrans" cxnId="{041FB073-750C-4F19-AE28-47C2078795C4}">
      <dgm:prSet/>
      <dgm:spPr/>
      <dgm:t>
        <a:bodyPr/>
        <a:lstStyle/>
        <a:p>
          <a:endParaRPr lang="en-GB"/>
        </a:p>
      </dgm:t>
    </dgm:pt>
    <dgm:pt modelId="{89FEC6DA-8695-4E31-AF09-92F001DFDD87}" type="sibTrans" cxnId="{041FB073-750C-4F19-AE28-47C2078795C4}">
      <dgm:prSet/>
      <dgm:spPr/>
      <dgm:t>
        <a:bodyPr/>
        <a:lstStyle/>
        <a:p>
          <a:endParaRPr lang="en-GB"/>
        </a:p>
      </dgm:t>
    </dgm:pt>
    <dgm:pt modelId="{510404B4-1DB6-4823-A896-163288378BBD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❹ Increasing refuge cooling effectiveness</a:t>
          </a:r>
        </a:p>
      </dgm:t>
    </dgm:pt>
    <dgm:pt modelId="{A626CB84-36E4-45C5-A4C3-5AE652FA375E}" type="parTrans" cxnId="{DB4E993B-54D9-4966-8BFD-709A254724D6}">
      <dgm:prSet/>
      <dgm:spPr/>
      <dgm:t>
        <a:bodyPr/>
        <a:lstStyle/>
        <a:p>
          <a:endParaRPr lang="en-GB"/>
        </a:p>
      </dgm:t>
    </dgm:pt>
    <dgm:pt modelId="{DE274743-5FB0-4AA0-B422-5D354FDB9A18}" type="sibTrans" cxnId="{DB4E993B-54D9-4966-8BFD-709A254724D6}">
      <dgm:prSet/>
      <dgm:spPr/>
      <dgm:t>
        <a:bodyPr/>
        <a:lstStyle/>
        <a:p>
          <a:endParaRPr lang="en-GB"/>
        </a:p>
      </dgm:t>
    </dgm:pt>
    <dgm:pt modelId="{8B5D0C36-1180-4DEC-B42D-A56D91387E2B}" type="pres">
      <dgm:prSet presAssocID="{EE291C26-DEAE-472C-A0B7-053E8F8587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D2CA36-A460-4406-968B-788D6CF419AF}" type="pres">
      <dgm:prSet presAssocID="{0B9B1849-4354-4B7C-8573-891CBAE296F2}" presName="parentText" presStyleLbl="node1" presStyleIdx="0" presStyleCnt="4" custLinFactNeighborX="467" custLinFactNeighborY="-8645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B9496F-59AE-45E5-82FF-B9DDFE1F1C10}" type="pres">
      <dgm:prSet presAssocID="{6AE2F98B-B365-4FC9-ACEB-E991B915FEFB}" presName="spacer" presStyleCnt="0"/>
      <dgm:spPr/>
    </dgm:pt>
    <dgm:pt modelId="{9DDB42AF-6A2C-4D53-8CC4-F308929112E5}" type="pres">
      <dgm:prSet presAssocID="{2B2C1114-4302-4F39-BD08-858F83717B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E21C8A-60EF-4F8A-B98F-5E5DF1AEEBC8}" type="pres">
      <dgm:prSet presAssocID="{54E86074-658C-4A72-A150-1739C36550F7}" presName="spacer" presStyleCnt="0"/>
      <dgm:spPr/>
    </dgm:pt>
    <dgm:pt modelId="{14476013-0868-40C2-9587-8EA427BFAFA5}" type="pres">
      <dgm:prSet presAssocID="{EA563764-10A4-4A54-A95C-33DBB46C9516}" presName="parentText" presStyleLbl="node1" presStyleIdx="2" presStyleCnt="4" custLinFactNeighborX="-409" custLinFactNeighborY="2879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767BD-CDD6-4DEF-8ACC-D240F909CC4A}" type="pres">
      <dgm:prSet presAssocID="{89FEC6DA-8695-4E31-AF09-92F001DFDD87}" presName="spacer" presStyleCnt="0"/>
      <dgm:spPr/>
    </dgm:pt>
    <dgm:pt modelId="{0B45F9A5-9F5C-4FDF-8FEA-6036076F2F67}" type="pres">
      <dgm:prSet presAssocID="{510404B4-1DB6-4823-A896-163288378BBD}" presName="parentText" presStyleLbl="node1" presStyleIdx="3" presStyleCnt="4" custLinFactNeighborX="467" custLinFactNeighborY="566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41FB073-750C-4F19-AE28-47C2078795C4}" srcId="{EE291C26-DEAE-472C-A0B7-053E8F858752}" destId="{EA563764-10A4-4A54-A95C-33DBB46C9516}" srcOrd="2" destOrd="0" parTransId="{C2874711-0235-48ED-877B-820327C0C7AA}" sibTransId="{89FEC6DA-8695-4E31-AF09-92F001DFDD87}"/>
    <dgm:cxn modelId="{9424139F-7263-46A4-AFD6-F2552353FEE8}" type="presOf" srcId="{0B9B1849-4354-4B7C-8573-891CBAE296F2}" destId="{6ED2CA36-A460-4406-968B-788D6CF419AF}" srcOrd="0" destOrd="0" presId="urn:microsoft.com/office/officeart/2005/8/layout/vList2"/>
    <dgm:cxn modelId="{53B18D91-9250-4C01-8CFB-F238CF7CE513}" type="presOf" srcId="{EA563764-10A4-4A54-A95C-33DBB46C9516}" destId="{14476013-0868-40C2-9587-8EA427BFAFA5}" srcOrd="0" destOrd="0" presId="urn:microsoft.com/office/officeart/2005/8/layout/vList2"/>
    <dgm:cxn modelId="{04686FD4-C92B-400B-91D0-3127A32E3B68}" type="presOf" srcId="{EE291C26-DEAE-472C-A0B7-053E8F858752}" destId="{8B5D0C36-1180-4DEC-B42D-A56D91387E2B}" srcOrd="0" destOrd="0" presId="urn:microsoft.com/office/officeart/2005/8/layout/vList2"/>
    <dgm:cxn modelId="{38A05653-6B2C-468A-A67D-8442480FB954}" type="presOf" srcId="{2B2C1114-4302-4F39-BD08-858F83717B53}" destId="{9DDB42AF-6A2C-4D53-8CC4-F308929112E5}" srcOrd="0" destOrd="0" presId="urn:microsoft.com/office/officeart/2005/8/layout/vList2"/>
    <dgm:cxn modelId="{D8A039C0-7438-4EFA-850A-B64F39DD180B}" srcId="{EE291C26-DEAE-472C-A0B7-053E8F858752}" destId="{0B9B1849-4354-4B7C-8573-891CBAE296F2}" srcOrd="0" destOrd="0" parTransId="{246D1D30-B50F-4D3D-A816-DD85DECF1840}" sibTransId="{6AE2F98B-B365-4FC9-ACEB-E991B915FEFB}"/>
    <dgm:cxn modelId="{E9515432-C955-4DCA-B4D9-DEC298BFE20E}" srcId="{EE291C26-DEAE-472C-A0B7-053E8F858752}" destId="{2B2C1114-4302-4F39-BD08-858F83717B53}" srcOrd="1" destOrd="0" parTransId="{0362510B-AC51-43B8-90D5-5E8491F642AD}" sibTransId="{54E86074-658C-4A72-A150-1739C36550F7}"/>
    <dgm:cxn modelId="{DB4E993B-54D9-4966-8BFD-709A254724D6}" srcId="{EE291C26-DEAE-472C-A0B7-053E8F858752}" destId="{510404B4-1DB6-4823-A896-163288378BBD}" srcOrd="3" destOrd="0" parTransId="{A626CB84-36E4-45C5-A4C3-5AE652FA375E}" sibTransId="{DE274743-5FB0-4AA0-B422-5D354FDB9A18}"/>
    <dgm:cxn modelId="{3FA55554-CD68-49BE-84DE-09883135D38E}" type="presOf" srcId="{510404B4-1DB6-4823-A896-163288378BBD}" destId="{0B45F9A5-9F5C-4FDF-8FEA-6036076F2F67}" srcOrd="0" destOrd="0" presId="urn:microsoft.com/office/officeart/2005/8/layout/vList2"/>
    <dgm:cxn modelId="{3A699CBB-7865-442C-A07A-A5ECF2D89E2F}" type="presParOf" srcId="{8B5D0C36-1180-4DEC-B42D-A56D91387E2B}" destId="{6ED2CA36-A460-4406-968B-788D6CF419AF}" srcOrd="0" destOrd="0" presId="urn:microsoft.com/office/officeart/2005/8/layout/vList2"/>
    <dgm:cxn modelId="{1289A461-0625-4A40-8142-345CCC3E41F4}" type="presParOf" srcId="{8B5D0C36-1180-4DEC-B42D-A56D91387E2B}" destId="{3FB9496F-59AE-45E5-82FF-B9DDFE1F1C10}" srcOrd="1" destOrd="0" presId="urn:microsoft.com/office/officeart/2005/8/layout/vList2"/>
    <dgm:cxn modelId="{A62D1CB9-0D1B-46F3-ABF6-BCDC0916365E}" type="presParOf" srcId="{8B5D0C36-1180-4DEC-B42D-A56D91387E2B}" destId="{9DDB42AF-6A2C-4D53-8CC4-F308929112E5}" srcOrd="2" destOrd="0" presId="urn:microsoft.com/office/officeart/2005/8/layout/vList2"/>
    <dgm:cxn modelId="{CAAE7128-DCD3-4C03-BD7B-49FE6971E719}" type="presParOf" srcId="{8B5D0C36-1180-4DEC-B42D-A56D91387E2B}" destId="{4AE21C8A-60EF-4F8A-B98F-5E5DF1AEEBC8}" srcOrd="3" destOrd="0" presId="urn:microsoft.com/office/officeart/2005/8/layout/vList2"/>
    <dgm:cxn modelId="{F9467966-BD04-488B-A2BF-67F9C3578D4C}" type="presParOf" srcId="{8B5D0C36-1180-4DEC-B42D-A56D91387E2B}" destId="{14476013-0868-40C2-9587-8EA427BFAFA5}" srcOrd="4" destOrd="0" presId="urn:microsoft.com/office/officeart/2005/8/layout/vList2"/>
    <dgm:cxn modelId="{B59AA595-DED9-4AB5-9161-90D2BD450228}" type="presParOf" srcId="{8B5D0C36-1180-4DEC-B42D-A56D91387E2B}" destId="{38C767BD-CDD6-4DEF-8ACC-D240F909CC4A}" srcOrd="5" destOrd="0" presId="urn:microsoft.com/office/officeart/2005/8/layout/vList2"/>
    <dgm:cxn modelId="{1C3BE7DE-2D61-47FF-986A-4AAECCAD2B3A}" type="presParOf" srcId="{8B5D0C36-1180-4DEC-B42D-A56D91387E2B}" destId="{0B45F9A5-9F5C-4FDF-8FEA-6036076F2F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291C26-DEAE-472C-A0B7-053E8F858752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B9B1849-4354-4B7C-8573-891CBAE296F2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❶</a:t>
          </a:r>
          <a:r>
            <a:rPr lang="en-GB" dirty="0" smtClean="0">
              <a:solidFill>
                <a:schemeClr val="accent1"/>
              </a:solidFill>
            </a:rPr>
            <a:t> Impacts in rescue (and </a:t>
          </a:r>
          <a:r>
            <a:rPr lang="en-GB" dirty="0" err="1" smtClean="0">
              <a:solidFill>
                <a:schemeClr val="accent1"/>
              </a:solidFill>
            </a:rPr>
            <a:t>firefighting</a:t>
          </a:r>
          <a:r>
            <a:rPr lang="en-GB" dirty="0" smtClean="0">
              <a:solidFill>
                <a:schemeClr val="accent1"/>
              </a:solidFill>
            </a:rPr>
            <a:t>) </a:t>
          </a:r>
        </a:p>
      </dgm:t>
    </dgm:pt>
    <dgm:pt modelId="{246D1D30-B50F-4D3D-A816-DD85DECF1840}" type="parTrans" cxnId="{D8A039C0-7438-4EFA-850A-B64F39DD180B}">
      <dgm:prSet/>
      <dgm:spPr/>
      <dgm:t>
        <a:bodyPr/>
        <a:lstStyle/>
        <a:p>
          <a:endParaRPr lang="en-GB"/>
        </a:p>
      </dgm:t>
    </dgm:pt>
    <dgm:pt modelId="{6AE2F98B-B365-4FC9-ACEB-E991B915FEFB}" type="sibTrans" cxnId="{D8A039C0-7438-4EFA-850A-B64F39DD180B}">
      <dgm:prSet/>
      <dgm:spPr/>
      <dgm:t>
        <a:bodyPr/>
        <a:lstStyle/>
        <a:p>
          <a:endParaRPr lang="en-GB"/>
        </a:p>
      </dgm:t>
    </dgm:pt>
    <dgm:pt modelId="{2B2C1114-4302-4F39-BD08-858F83717B53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❷ </a:t>
          </a:r>
          <a:r>
            <a:rPr lang="en-GB" dirty="0" smtClean="0">
              <a:solidFill>
                <a:schemeClr val="accent1"/>
              </a:solidFill>
            </a:rPr>
            <a:t>Impacts in long distance evacuation</a:t>
          </a:r>
        </a:p>
      </dgm:t>
    </dgm:pt>
    <dgm:pt modelId="{0362510B-AC51-43B8-90D5-5E8491F642AD}" type="parTrans" cxnId="{E9515432-C955-4DCA-B4D9-DEC298BFE20E}">
      <dgm:prSet/>
      <dgm:spPr/>
      <dgm:t>
        <a:bodyPr/>
        <a:lstStyle/>
        <a:p>
          <a:endParaRPr lang="en-GB"/>
        </a:p>
      </dgm:t>
    </dgm:pt>
    <dgm:pt modelId="{54E86074-658C-4A72-A150-1739C36550F7}" type="sibTrans" cxnId="{E9515432-C955-4DCA-B4D9-DEC298BFE20E}">
      <dgm:prSet/>
      <dgm:spPr/>
      <dgm:t>
        <a:bodyPr/>
        <a:lstStyle/>
        <a:p>
          <a:endParaRPr lang="en-GB"/>
        </a:p>
      </dgm:t>
    </dgm:pt>
    <dgm:pt modelId="{EA563764-10A4-4A54-A95C-33DBB46C9516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❸</a:t>
          </a:r>
          <a:r>
            <a:rPr lang="en-GB" dirty="0" smtClean="0"/>
            <a:t> Impacts in refuge thermal environment</a:t>
          </a:r>
        </a:p>
      </dgm:t>
    </dgm:pt>
    <dgm:pt modelId="{C2874711-0235-48ED-877B-820327C0C7AA}" type="parTrans" cxnId="{041FB073-750C-4F19-AE28-47C2078795C4}">
      <dgm:prSet/>
      <dgm:spPr/>
      <dgm:t>
        <a:bodyPr/>
        <a:lstStyle/>
        <a:p>
          <a:endParaRPr lang="en-GB"/>
        </a:p>
      </dgm:t>
    </dgm:pt>
    <dgm:pt modelId="{89FEC6DA-8695-4E31-AF09-92F001DFDD87}" type="sibTrans" cxnId="{041FB073-750C-4F19-AE28-47C2078795C4}">
      <dgm:prSet/>
      <dgm:spPr/>
      <dgm:t>
        <a:bodyPr/>
        <a:lstStyle/>
        <a:p>
          <a:endParaRPr lang="en-GB"/>
        </a:p>
      </dgm:t>
    </dgm:pt>
    <dgm:pt modelId="{510404B4-1DB6-4823-A896-163288378BBD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❹ Increasing refuge cooling effectiveness</a:t>
          </a:r>
        </a:p>
      </dgm:t>
    </dgm:pt>
    <dgm:pt modelId="{A626CB84-36E4-45C5-A4C3-5AE652FA375E}" type="parTrans" cxnId="{DB4E993B-54D9-4966-8BFD-709A254724D6}">
      <dgm:prSet/>
      <dgm:spPr/>
      <dgm:t>
        <a:bodyPr/>
        <a:lstStyle/>
        <a:p>
          <a:endParaRPr lang="en-GB"/>
        </a:p>
      </dgm:t>
    </dgm:pt>
    <dgm:pt modelId="{DE274743-5FB0-4AA0-B422-5D354FDB9A18}" type="sibTrans" cxnId="{DB4E993B-54D9-4966-8BFD-709A254724D6}">
      <dgm:prSet/>
      <dgm:spPr/>
      <dgm:t>
        <a:bodyPr/>
        <a:lstStyle/>
        <a:p>
          <a:endParaRPr lang="en-GB"/>
        </a:p>
      </dgm:t>
    </dgm:pt>
    <dgm:pt modelId="{8B5D0C36-1180-4DEC-B42D-A56D91387E2B}" type="pres">
      <dgm:prSet presAssocID="{EE291C26-DEAE-472C-A0B7-053E8F8587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D2CA36-A460-4406-968B-788D6CF419AF}" type="pres">
      <dgm:prSet presAssocID="{0B9B1849-4354-4B7C-8573-891CBAE296F2}" presName="parentText" presStyleLbl="node1" presStyleIdx="0" presStyleCnt="4" custLinFactNeighborX="467" custLinFactNeighborY="-8645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B9496F-59AE-45E5-82FF-B9DDFE1F1C10}" type="pres">
      <dgm:prSet presAssocID="{6AE2F98B-B365-4FC9-ACEB-E991B915FEFB}" presName="spacer" presStyleCnt="0"/>
      <dgm:spPr/>
    </dgm:pt>
    <dgm:pt modelId="{9DDB42AF-6A2C-4D53-8CC4-F308929112E5}" type="pres">
      <dgm:prSet presAssocID="{2B2C1114-4302-4F39-BD08-858F83717B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E21C8A-60EF-4F8A-B98F-5E5DF1AEEBC8}" type="pres">
      <dgm:prSet presAssocID="{54E86074-658C-4A72-A150-1739C36550F7}" presName="spacer" presStyleCnt="0"/>
      <dgm:spPr/>
    </dgm:pt>
    <dgm:pt modelId="{14476013-0868-40C2-9587-8EA427BFAFA5}" type="pres">
      <dgm:prSet presAssocID="{EA563764-10A4-4A54-A95C-33DBB46C9516}" presName="parentText" presStyleLbl="node1" presStyleIdx="2" presStyleCnt="4" custLinFactNeighborX="-409" custLinFactNeighborY="2879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767BD-CDD6-4DEF-8ACC-D240F909CC4A}" type="pres">
      <dgm:prSet presAssocID="{89FEC6DA-8695-4E31-AF09-92F001DFDD87}" presName="spacer" presStyleCnt="0"/>
      <dgm:spPr/>
    </dgm:pt>
    <dgm:pt modelId="{0B45F9A5-9F5C-4FDF-8FEA-6036076F2F67}" type="pres">
      <dgm:prSet presAssocID="{510404B4-1DB6-4823-A896-163288378BBD}" presName="parentText" presStyleLbl="node1" presStyleIdx="3" presStyleCnt="4" custLinFactNeighborX="467" custLinFactNeighborY="566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41FB073-750C-4F19-AE28-47C2078795C4}" srcId="{EE291C26-DEAE-472C-A0B7-053E8F858752}" destId="{EA563764-10A4-4A54-A95C-33DBB46C9516}" srcOrd="2" destOrd="0" parTransId="{C2874711-0235-48ED-877B-820327C0C7AA}" sibTransId="{89FEC6DA-8695-4E31-AF09-92F001DFDD87}"/>
    <dgm:cxn modelId="{E1BCF402-665C-4400-B130-30F1919F2541}" type="presOf" srcId="{510404B4-1DB6-4823-A896-163288378BBD}" destId="{0B45F9A5-9F5C-4FDF-8FEA-6036076F2F67}" srcOrd="0" destOrd="0" presId="urn:microsoft.com/office/officeart/2005/8/layout/vList2"/>
    <dgm:cxn modelId="{9BFF4AF7-8408-4289-B8CE-D279980D46AB}" type="presOf" srcId="{EA563764-10A4-4A54-A95C-33DBB46C9516}" destId="{14476013-0868-40C2-9587-8EA427BFAFA5}" srcOrd="0" destOrd="0" presId="urn:microsoft.com/office/officeart/2005/8/layout/vList2"/>
    <dgm:cxn modelId="{4DDCF96F-FE70-4D5C-83D2-1BE114439E86}" type="presOf" srcId="{2B2C1114-4302-4F39-BD08-858F83717B53}" destId="{9DDB42AF-6A2C-4D53-8CC4-F308929112E5}" srcOrd="0" destOrd="0" presId="urn:microsoft.com/office/officeart/2005/8/layout/vList2"/>
    <dgm:cxn modelId="{D8A039C0-7438-4EFA-850A-B64F39DD180B}" srcId="{EE291C26-DEAE-472C-A0B7-053E8F858752}" destId="{0B9B1849-4354-4B7C-8573-891CBAE296F2}" srcOrd="0" destOrd="0" parTransId="{246D1D30-B50F-4D3D-A816-DD85DECF1840}" sibTransId="{6AE2F98B-B365-4FC9-ACEB-E991B915FEFB}"/>
    <dgm:cxn modelId="{E9515432-C955-4DCA-B4D9-DEC298BFE20E}" srcId="{EE291C26-DEAE-472C-A0B7-053E8F858752}" destId="{2B2C1114-4302-4F39-BD08-858F83717B53}" srcOrd="1" destOrd="0" parTransId="{0362510B-AC51-43B8-90D5-5E8491F642AD}" sibTransId="{54E86074-658C-4A72-A150-1739C36550F7}"/>
    <dgm:cxn modelId="{A0F2D360-5087-4922-87F6-E16E6F68B8DF}" type="presOf" srcId="{0B9B1849-4354-4B7C-8573-891CBAE296F2}" destId="{6ED2CA36-A460-4406-968B-788D6CF419AF}" srcOrd="0" destOrd="0" presId="urn:microsoft.com/office/officeart/2005/8/layout/vList2"/>
    <dgm:cxn modelId="{EA47EAA5-48FA-4085-85F2-9C0AFD1A8815}" type="presOf" srcId="{EE291C26-DEAE-472C-A0B7-053E8F858752}" destId="{8B5D0C36-1180-4DEC-B42D-A56D91387E2B}" srcOrd="0" destOrd="0" presId="urn:microsoft.com/office/officeart/2005/8/layout/vList2"/>
    <dgm:cxn modelId="{DB4E993B-54D9-4966-8BFD-709A254724D6}" srcId="{EE291C26-DEAE-472C-A0B7-053E8F858752}" destId="{510404B4-1DB6-4823-A896-163288378BBD}" srcOrd="3" destOrd="0" parTransId="{A626CB84-36E4-45C5-A4C3-5AE652FA375E}" sibTransId="{DE274743-5FB0-4AA0-B422-5D354FDB9A18}"/>
    <dgm:cxn modelId="{C151AE34-B620-4F11-BC65-0B71B80B67A9}" type="presParOf" srcId="{8B5D0C36-1180-4DEC-B42D-A56D91387E2B}" destId="{6ED2CA36-A460-4406-968B-788D6CF419AF}" srcOrd="0" destOrd="0" presId="urn:microsoft.com/office/officeart/2005/8/layout/vList2"/>
    <dgm:cxn modelId="{80293212-4B50-417A-AB1D-0F72BF377CF6}" type="presParOf" srcId="{8B5D0C36-1180-4DEC-B42D-A56D91387E2B}" destId="{3FB9496F-59AE-45E5-82FF-B9DDFE1F1C10}" srcOrd="1" destOrd="0" presId="urn:microsoft.com/office/officeart/2005/8/layout/vList2"/>
    <dgm:cxn modelId="{7B6FA9C0-8148-44ED-AA7B-E8E4CE13F82C}" type="presParOf" srcId="{8B5D0C36-1180-4DEC-B42D-A56D91387E2B}" destId="{9DDB42AF-6A2C-4D53-8CC4-F308929112E5}" srcOrd="2" destOrd="0" presId="urn:microsoft.com/office/officeart/2005/8/layout/vList2"/>
    <dgm:cxn modelId="{A006020E-DBB5-4418-880D-097475950802}" type="presParOf" srcId="{8B5D0C36-1180-4DEC-B42D-A56D91387E2B}" destId="{4AE21C8A-60EF-4F8A-B98F-5E5DF1AEEBC8}" srcOrd="3" destOrd="0" presId="urn:microsoft.com/office/officeart/2005/8/layout/vList2"/>
    <dgm:cxn modelId="{3AEAB1E6-2E7F-4512-8480-C272485F8F3F}" type="presParOf" srcId="{8B5D0C36-1180-4DEC-B42D-A56D91387E2B}" destId="{14476013-0868-40C2-9587-8EA427BFAFA5}" srcOrd="4" destOrd="0" presId="urn:microsoft.com/office/officeart/2005/8/layout/vList2"/>
    <dgm:cxn modelId="{19BDD643-3280-4A40-9EC7-20C2E08B659F}" type="presParOf" srcId="{8B5D0C36-1180-4DEC-B42D-A56D91387E2B}" destId="{38C767BD-CDD6-4DEF-8ACC-D240F909CC4A}" srcOrd="5" destOrd="0" presId="urn:microsoft.com/office/officeart/2005/8/layout/vList2"/>
    <dgm:cxn modelId="{6F96B091-D89D-44C9-AFCF-2BBE33D405D4}" type="presParOf" srcId="{8B5D0C36-1180-4DEC-B42D-A56D91387E2B}" destId="{0B45F9A5-9F5C-4FDF-8FEA-6036076F2F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E291C26-DEAE-472C-A0B7-053E8F858752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B9B1849-4354-4B7C-8573-891CBAE296F2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❶</a:t>
          </a:r>
          <a:r>
            <a:rPr lang="en-GB" dirty="0" smtClean="0">
              <a:solidFill>
                <a:schemeClr val="accent1"/>
              </a:solidFill>
            </a:rPr>
            <a:t> Impacts in rescue (and </a:t>
          </a:r>
          <a:r>
            <a:rPr lang="en-GB" dirty="0" err="1" smtClean="0">
              <a:solidFill>
                <a:schemeClr val="accent1"/>
              </a:solidFill>
            </a:rPr>
            <a:t>firefighting</a:t>
          </a:r>
          <a:r>
            <a:rPr lang="en-GB" dirty="0" smtClean="0">
              <a:solidFill>
                <a:schemeClr val="accent1"/>
              </a:solidFill>
            </a:rPr>
            <a:t>) </a:t>
          </a:r>
        </a:p>
      </dgm:t>
    </dgm:pt>
    <dgm:pt modelId="{246D1D30-B50F-4D3D-A816-DD85DECF1840}" type="parTrans" cxnId="{D8A039C0-7438-4EFA-850A-B64F39DD180B}">
      <dgm:prSet/>
      <dgm:spPr/>
      <dgm:t>
        <a:bodyPr/>
        <a:lstStyle/>
        <a:p>
          <a:endParaRPr lang="en-GB"/>
        </a:p>
      </dgm:t>
    </dgm:pt>
    <dgm:pt modelId="{6AE2F98B-B365-4FC9-ACEB-E991B915FEFB}" type="sibTrans" cxnId="{D8A039C0-7438-4EFA-850A-B64F39DD180B}">
      <dgm:prSet/>
      <dgm:spPr/>
      <dgm:t>
        <a:bodyPr/>
        <a:lstStyle/>
        <a:p>
          <a:endParaRPr lang="en-GB"/>
        </a:p>
      </dgm:t>
    </dgm:pt>
    <dgm:pt modelId="{2B2C1114-4302-4F39-BD08-858F83717B53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❷ </a:t>
          </a:r>
          <a:r>
            <a:rPr lang="en-GB" dirty="0" smtClean="0">
              <a:solidFill>
                <a:schemeClr val="accent1"/>
              </a:solidFill>
            </a:rPr>
            <a:t>Impacts in long distance evacuation</a:t>
          </a:r>
        </a:p>
      </dgm:t>
    </dgm:pt>
    <dgm:pt modelId="{0362510B-AC51-43B8-90D5-5E8491F642AD}" type="parTrans" cxnId="{E9515432-C955-4DCA-B4D9-DEC298BFE20E}">
      <dgm:prSet/>
      <dgm:spPr/>
      <dgm:t>
        <a:bodyPr/>
        <a:lstStyle/>
        <a:p>
          <a:endParaRPr lang="en-GB"/>
        </a:p>
      </dgm:t>
    </dgm:pt>
    <dgm:pt modelId="{54E86074-658C-4A72-A150-1739C36550F7}" type="sibTrans" cxnId="{E9515432-C955-4DCA-B4D9-DEC298BFE20E}">
      <dgm:prSet/>
      <dgm:spPr/>
      <dgm:t>
        <a:bodyPr/>
        <a:lstStyle/>
        <a:p>
          <a:endParaRPr lang="en-GB"/>
        </a:p>
      </dgm:t>
    </dgm:pt>
    <dgm:pt modelId="{EA563764-10A4-4A54-A95C-33DBB46C9516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❸</a:t>
          </a:r>
          <a:r>
            <a:rPr lang="en-GB" dirty="0" smtClean="0">
              <a:solidFill>
                <a:schemeClr val="accent1"/>
              </a:solidFill>
            </a:rPr>
            <a:t> Impacts in refuge thermal environment</a:t>
          </a:r>
        </a:p>
      </dgm:t>
    </dgm:pt>
    <dgm:pt modelId="{C2874711-0235-48ED-877B-820327C0C7AA}" type="parTrans" cxnId="{041FB073-750C-4F19-AE28-47C2078795C4}">
      <dgm:prSet/>
      <dgm:spPr/>
      <dgm:t>
        <a:bodyPr/>
        <a:lstStyle/>
        <a:p>
          <a:endParaRPr lang="en-GB"/>
        </a:p>
      </dgm:t>
    </dgm:pt>
    <dgm:pt modelId="{89FEC6DA-8695-4E31-AF09-92F001DFDD87}" type="sibTrans" cxnId="{041FB073-750C-4F19-AE28-47C2078795C4}">
      <dgm:prSet/>
      <dgm:spPr/>
      <dgm:t>
        <a:bodyPr/>
        <a:lstStyle/>
        <a:p>
          <a:endParaRPr lang="en-GB"/>
        </a:p>
      </dgm:t>
    </dgm:pt>
    <dgm:pt modelId="{510404B4-1DB6-4823-A896-163288378BBD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❹ Increasing refuge cooling effectiveness</a:t>
          </a:r>
        </a:p>
      </dgm:t>
    </dgm:pt>
    <dgm:pt modelId="{A626CB84-36E4-45C5-A4C3-5AE652FA375E}" type="parTrans" cxnId="{DB4E993B-54D9-4966-8BFD-709A254724D6}">
      <dgm:prSet/>
      <dgm:spPr/>
      <dgm:t>
        <a:bodyPr/>
        <a:lstStyle/>
        <a:p>
          <a:endParaRPr lang="en-GB"/>
        </a:p>
      </dgm:t>
    </dgm:pt>
    <dgm:pt modelId="{DE274743-5FB0-4AA0-B422-5D354FDB9A18}" type="sibTrans" cxnId="{DB4E993B-54D9-4966-8BFD-709A254724D6}">
      <dgm:prSet/>
      <dgm:spPr/>
      <dgm:t>
        <a:bodyPr/>
        <a:lstStyle/>
        <a:p>
          <a:endParaRPr lang="en-GB"/>
        </a:p>
      </dgm:t>
    </dgm:pt>
    <dgm:pt modelId="{8B5D0C36-1180-4DEC-B42D-A56D91387E2B}" type="pres">
      <dgm:prSet presAssocID="{EE291C26-DEAE-472C-A0B7-053E8F8587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D2CA36-A460-4406-968B-788D6CF419AF}" type="pres">
      <dgm:prSet presAssocID="{0B9B1849-4354-4B7C-8573-891CBAE296F2}" presName="parentText" presStyleLbl="node1" presStyleIdx="0" presStyleCnt="4" custLinFactNeighborX="467" custLinFactNeighborY="-8645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B9496F-59AE-45E5-82FF-B9DDFE1F1C10}" type="pres">
      <dgm:prSet presAssocID="{6AE2F98B-B365-4FC9-ACEB-E991B915FEFB}" presName="spacer" presStyleCnt="0"/>
      <dgm:spPr/>
    </dgm:pt>
    <dgm:pt modelId="{9DDB42AF-6A2C-4D53-8CC4-F308929112E5}" type="pres">
      <dgm:prSet presAssocID="{2B2C1114-4302-4F39-BD08-858F83717B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E21C8A-60EF-4F8A-B98F-5E5DF1AEEBC8}" type="pres">
      <dgm:prSet presAssocID="{54E86074-658C-4A72-A150-1739C36550F7}" presName="spacer" presStyleCnt="0"/>
      <dgm:spPr/>
    </dgm:pt>
    <dgm:pt modelId="{14476013-0868-40C2-9587-8EA427BFAFA5}" type="pres">
      <dgm:prSet presAssocID="{EA563764-10A4-4A54-A95C-33DBB46C9516}" presName="parentText" presStyleLbl="node1" presStyleIdx="2" presStyleCnt="4" custLinFactNeighborX="-409" custLinFactNeighborY="2879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767BD-CDD6-4DEF-8ACC-D240F909CC4A}" type="pres">
      <dgm:prSet presAssocID="{89FEC6DA-8695-4E31-AF09-92F001DFDD87}" presName="spacer" presStyleCnt="0"/>
      <dgm:spPr/>
    </dgm:pt>
    <dgm:pt modelId="{0B45F9A5-9F5C-4FDF-8FEA-6036076F2F67}" type="pres">
      <dgm:prSet presAssocID="{510404B4-1DB6-4823-A896-163288378BBD}" presName="parentText" presStyleLbl="node1" presStyleIdx="3" presStyleCnt="4" custLinFactNeighborX="467" custLinFactNeighborY="566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33B8F42-8741-4F61-B8D3-72C332E7F53B}" type="presOf" srcId="{0B9B1849-4354-4B7C-8573-891CBAE296F2}" destId="{6ED2CA36-A460-4406-968B-788D6CF419AF}" srcOrd="0" destOrd="0" presId="urn:microsoft.com/office/officeart/2005/8/layout/vList2"/>
    <dgm:cxn modelId="{456A5279-D988-428A-8A3A-A835D5D5940C}" type="presOf" srcId="{EE291C26-DEAE-472C-A0B7-053E8F858752}" destId="{8B5D0C36-1180-4DEC-B42D-A56D91387E2B}" srcOrd="0" destOrd="0" presId="urn:microsoft.com/office/officeart/2005/8/layout/vList2"/>
    <dgm:cxn modelId="{45068677-B379-43CD-8D3A-AD5C86BD604A}" type="presOf" srcId="{510404B4-1DB6-4823-A896-163288378BBD}" destId="{0B45F9A5-9F5C-4FDF-8FEA-6036076F2F67}" srcOrd="0" destOrd="0" presId="urn:microsoft.com/office/officeart/2005/8/layout/vList2"/>
    <dgm:cxn modelId="{E9515432-C955-4DCA-B4D9-DEC298BFE20E}" srcId="{EE291C26-DEAE-472C-A0B7-053E8F858752}" destId="{2B2C1114-4302-4F39-BD08-858F83717B53}" srcOrd="1" destOrd="0" parTransId="{0362510B-AC51-43B8-90D5-5E8491F642AD}" sibTransId="{54E86074-658C-4A72-A150-1739C36550F7}"/>
    <dgm:cxn modelId="{A2913FAF-3E38-410C-8DCA-A3E8B181AC3B}" type="presOf" srcId="{2B2C1114-4302-4F39-BD08-858F83717B53}" destId="{9DDB42AF-6A2C-4D53-8CC4-F308929112E5}" srcOrd="0" destOrd="0" presId="urn:microsoft.com/office/officeart/2005/8/layout/vList2"/>
    <dgm:cxn modelId="{E584D520-0095-449B-AB7A-771BF86B86F6}" type="presOf" srcId="{EA563764-10A4-4A54-A95C-33DBB46C9516}" destId="{14476013-0868-40C2-9587-8EA427BFAFA5}" srcOrd="0" destOrd="0" presId="urn:microsoft.com/office/officeart/2005/8/layout/vList2"/>
    <dgm:cxn modelId="{D8A039C0-7438-4EFA-850A-B64F39DD180B}" srcId="{EE291C26-DEAE-472C-A0B7-053E8F858752}" destId="{0B9B1849-4354-4B7C-8573-891CBAE296F2}" srcOrd="0" destOrd="0" parTransId="{246D1D30-B50F-4D3D-A816-DD85DECF1840}" sibTransId="{6AE2F98B-B365-4FC9-ACEB-E991B915FEFB}"/>
    <dgm:cxn modelId="{041FB073-750C-4F19-AE28-47C2078795C4}" srcId="{EE291C26-DEAE-472C-A0B7-053E8F858752}" destId="{EA563764-10A4-4A54-A95C-33DBB46C9516}" srcOrd="2" destOrd="0" parTransId="{C2874711-0235-48ED-877B-820327C0C7AA}" sibTransId="{89FEC6DA-8695-4E31-AF09-92F001DFDD87}"/>
    <dgm:cxn modelId="{DB4E993B-54D9-4966-8BFD-709A254724D6}" srcId="{EE291C26-DEAE-472C-A0B7-053E8F858752}" destId="{510404B4-1DB6-4823-A896-163288378BBD}" srcOrd="3" destOrd="0" parTransId="{A626CB84-36E4-45C5-A4C3-5AE652FA375E}" sibTransId="{DE274743-5FB0-4AA0-B422-5D354FDB9A18}"/>
    <dgm:cxn modelId="{E7FD047E-483B-4D8C-9219-7CE2F844616A}" type="presParOf" srcId="{8B5D0C36-1180-4DEC-B42D-A56D91387E2B}" destId="{6ED2CA36-A460-4406-968B-788D6CF419AF}" srcOrd="0" destOrd="0" presId="urn:microsoft.com/office/officeart/2005/8/layout/vList2"/>
    <dgm:cxn modelId="{BED62592-A8FC-409F-BD67-D8055F6E2BA9}" type="presParOf" srcId="{8B5D0C36-1180-4DEC-B42D-A56D91387E2B}" destId="{3FB9496F-59AE-45E5-82FF-B9DDFE1F1C10}" srcOrd="1" destOrd="0" presId="urn:microsoft.com/office/officeart/2005/8/layout/vList2"/>
    <dgm:cxn modelId="{A10AF856-8A9F-4748-9171-0C83712A7B9F}" type="presParOf" srcId="{8B5D0C36-1180-4DEC-B42D-A56D91387E2B}" destId="{9DDB42AF-6A2C-4D53-8CC4-F308929112E5}" srcOrd="2" destOrd="0" presId="urn:microsoft.com/office/officeart/2005/8/layout/vList2"/>
    <dgm:cxn modelId="{B515FCC1-F912-442C-84DA-F78A387F2655}" type="presParOf" srcId="{8B5D0C36-1180-4DEC-B42D-A56D91387E2B}" destId="{4AE21C8A-60EF-4F8A-B98F-5E5DF1AEEBC8}" srcOrd="3" destOrd="0" presId="urn:microsoft.com/office/officeart/2005/8/layout/vList2"/>
    <dgm:cxn modelId="{D2B0ADD5-F112-46FD-96C1-55157DF8DC18}" type="presParOf" srcId="{8B5D0C36-1180-4DEC-B42D-A56D91387E2B}" destId="{14476013-0868-40C2-9587-8EA427BFAFA5}" srcOrd="4" destOrd="0" presId="urn:microsoft.com/office/officeart/2005/8/layout/vList2"/>
    <dgm:cxn modelId="{19495A03-6605-4508-8475-A8AC75ABF906}" type="presParOf" srcId="{8B5D0C36-1180-4DEC-B42D-A56D91387E2B}" destId="{38C767BD-CDD6-4DEF-8ACC-D240F909CC4A}" srcOrd="5" destOrd="0" presId="urn:microsoft.com/office/officeart/2005/8/layout/vList2"/>
    <dgm:cxn modelId="{C0D77F99-D0FB-474B-B6A0-3F124086A608}" type="presParOf" srcId="{8B5D0C36-1180-4DEC-B42D-A56D91387E2B}" destId="{0B45F9A5-9F5C-4FDF-8FEA-6036076F2F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D2CA36-A460-4406-968B-788D6CF419AF}">
      <dsp:nvSpPr>
        <dsp:cNvPr id="0" name=""/>
        <dsp:cNvSpPr/>
      </dsp:nvSpPr>
      <dsp:spPr>
        <a:xfrm>
          <a:off x="0" y="66309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latin typeface="Calibri"/>
              <a:cs typeface="Calibri"/>
            </a:rPr>
            <a:t>❶</a:t>
          </a:r>
          <a:r>
            <a:rPr lang="en-GB" sz="3400" kern="1200" dirty="0" smtClean="0"/>
            <a:t> Impacts in rescue (and </a:t>
          </a:r>
          <a:r>
            <a:rPr lang="en-GB" sz="3400" kern="1200" dirty="0" err="1" smtClean="0"/>
            <a:t>firefighting</a:t>
          </a:r>
          <a:r>
            <a:rPr lang="en-GB" sz="3400" kern="1200" dirty="0" smtClean="0"/>
            <a:t>) </a:t>
          </a:r>
        </a:p>
      </dsp:txBody>
      <dsp:txXfrm>
        <a:off x="39809" y="106118"/>
        <a:ext cx="8135752" cy="735872"/>
      </dsp:txXfrm>
    </dsp:sp>
    <dsp:sp modelId="{9DDB42AF-6A2C-4D53-8CC4-F308929112E5}">
      <dsp:nvSpPr>
        <dsp:cNvPr id="0" name=""/>
        <dsp:cNvSpPr/>
      </dsp:nvSpPr>
      <dsp:spPr>
        <a:xfrm>
          <a:off x="0" y="1064375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latin typeface="Calibri"/>
              <a:cs typeface="Calibri"/>
            </a:rPr>
            <a:t>❷ </a:t>
          </a:r>
          <a:r>
            <a:rPr lang="en-GB" sz="3400" kern="1200" dirty="0" smtClean="0"/>
            <a:t>Impacts in long distance evacuation</a:t>
          </a:r>
        </a:p>
      </dsp:txBody>
      <dsp:txXfrm>
        <a:off x="39809" y="1104184"/>
        <a:ext cx="8135752" cy="735872"/>
      </dsp:txXfrm>
    </dsp:sp>
    <dsp:sp modelId="{14476013-0868-40C2-9587-8EA427BFAFA5}">
      <dsp:nvSpPr>
        <dsp:cNvPr id="0" name=""/>
        <dsp:cNvSpPr/>
      </dsp:nvSpPr>
      <dsp:spPr>
        <a:xfrm>
          <a:off x="0" y="2005985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latin typeface="Calibri"/>
              <a:cs typeface="Calibri"/>
            </a:rPr>
            <a:t>❸</a:t>
          </a:r>
          <a:r>
            <a:rPr lang="en-GB" sz="3400" kern="1200" dirty="0" smtClean="0"/>
            <a:t> Impacts in refuge thermal environment</a:t>
          </a:r>
        </a:p>
      </dsp:txBody>
      <dsp:txXfrm>
        <a:off x="39809" y="2045794"/>
        <a:ext cx="8135752" cy="735872"/>
      </dsp:txXfrm>
    </dsp:sp>
    <dsp:sp modelId="{0B45F9A5-9F5C-4FDF-8FEA-6036076F2F67}">
      <dsp:nvSpPr>
        <dsp:cNvPr id="0" name=""/>
        <dsp:cNvSpPr/>
      </dsp:nvSpPr>
      <dsp:spPr>
        <a:xfrm>
          <a:off x="0" y="2946628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latin typeface="Calibri"/>
              <a:cs typeface="Calibri"/>
            </a:rPr>
            <a:t>❹ Increasing refuge cooling effectiveness</a:t>
          </a:r>
        </a:p>
      </dsp:txBody>
      <dsp:txXfrm>
        <a:off x="39809" y="2986437"/>
        <a:ext cx="8135752" cy="7358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D2CA36-A460-4406-968B-788D6CF419AF}">
      <dsp:nvSpPr>
        <dsp:cNvPr id="0" name=""/>
        <dsp:cNvSpPr/>
      </dsp:nvSpPr>
      <dsp:spPr>
        <a:xfrm>
          <a:off x="0" y="66309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latin typeface="Calibri"/>
              <a:cs typeface="Calibri"/>
            </a:rPr>
            <a:t>❶</a:t>
          </a:r>
          <a:r>
            <a:rPr lang="en-GB" sz="3400" kern="1200" dirty="0" smtClean="0"/>
            <a:t> Impacts in rescue (and </a:t>
          </a:r>
          <a:r>
            <a:rPr lang="en-GB" sz="3400" kern="1200" dirty="0" err="1" smtClean="0"/>
            <a:t>firefighting</a:t>
          </a:r>
          <a:r>
            <a:rPr lang="en-GB" sz="3400" kern="1200" dirty="0" smtClean="0"/>
            <a:t>) </a:t>
          </a:r>
        </a:p>
      </dsp:txBody>
      <dsp:txXfrm>
        <a:off x="39809" y="106118"/>
        <a:ext cx="8135752" cy="735872"/>
      </dsp:txXfrm>
    </dsp:sp>
    <dsp:sp modelId="{9DDB42AF-6A2C-4D53-8CC4-F308929112E5}">
      <dsp:nvSpPr>
        <dsp:cNvPr id="0" name=""/>
        <dsp:cNvSpPr/>
      </dsp:nvSpPr>
      <dsp:spPr>
        <a:xfrm>
          <a:off x="0" y="1064375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❷ </a:t>
          </a:r>
          <a:r>
            <a:rPr lang="en-GB" sz="3400" kern="1200" dirty="0" smtClean="0">
              <a:solidFill>
                <a:schemeClr val="accent1"/>
              </a:solidFill>
            </a:rPr>
            <a:t>Impacts in long distance evacuation</a:t>
          </a:r>
        </a:p>
      </dsp:txBody>
      <dsp:txXfrm>
        <a:off x="39809" y="1104184"/>
        <a:ext cx="8135752" cy="735872"/>
      </dsp:txXfrm>
    </dsp:sp>
    <dsp:sp modelId="{14476013-0868-40C2-9587-8EA427BFAFA5}">
      <dsp:nvSpPr>
        <dsp:cNvPr id="0" name=""/>
        <dsp:cNvSpPr/>
      </dsp:nvSpPr>
      <dsp:spPr>
        <a:xfrm>
          <a:off x="0" y="2005985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❸</a:t>
          </a:r>
          <a:r>
            <a:rPr lang="en-GB" sz="3400" kern="1200" dirty="0" smtClean="0">
              <a:solidFill>
                <a:schemeClr val="accent1"/>
              </a:solidFill>
            </a:rPr>
            <a:t> Impacts in refuge thermal environment</a:t>
          </a:r>
        </a:p>
      </dsp:txBody>
      <dsp:txXfrm>
        <a:off x="39809" y="2045794"/>
        <a:ext cx="8135752" cy="735872"/>
      </dsp:txXfrm>
    </dsp:sp>
    <dsp:sp modelId="{0B45F9A5-9F5C-4FDF-8FEA-6036076F2F67}">
      <dsp:nvSpPr>
        <dsp:cNvPr id="0" name=""/>
        <dsp:cNvSpPr/>
      </dsp:nvSpPr>
      <dsp:spPr>
        <a:xfrm>
          <a:off x="0" y="2946628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❹ Increasing refuge cooling effectiveness</a:t>
          </a:r>
        </a:p>
      </dsp:txBody>
      <dsp:txXfrm>
        <a:off x="39809" y="2986437"/>
        <a:ext cx="8135752" cy="7358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D2CA36-A460-4406-968B-788D6CF419AF}">
      <dsp:nvSpPr>
        <dsp:cNvPr id="0" name=""/>
        <dsp:cNvSpPr/>
      </dsp:nvSpPr>
      <dsp:spPr>
        <a:xfrm>
          <a:off x="0" y="66309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❶</a:t>
          </a:r>
          <a:r>
            <a:rPr lang="en-GB" sz="3400" kern="1200" dirty="0" smtClean="0">
              <a:solidFill>
                <a:schemeClr val="accent1"/>
              </a:solidFill>
            </a:rPr>
            <a:t> Impacts in rescue (and </a:t>
          </a:r>
          <a:r>
            <a:rPr lang="en-GB" sz="3400" kern="1200" dirty="0" err="1" smtClean="0">
              <a:solidFill>
                <a:schemeClr val="accent1"/>
              </a:solidFill>
            </a:rPr>
            <a:t>firefighting</a:t>
          </a:r>
          <a:r>
            <a:rPr lang="en-GB" sz="3400" kern="1200" dirty="0" smtClean="0">
              <a:solidFill>
                <a:schemeClr val="accent1"/>
              </a:solidFill>
            </a:rPr>
            <a:t>) </a:t>
          </a:r>
        </a:p>
      </dsp:txBody>
      <dsp:txXfrm>
        <a:off x="39809" y="106118"/>
        <a:ext cx="8135752" cy="735872"/>
      </dsp:txXfrm>
    </dsp:sp>
    <dsp:sp modelId="{9DDB42AF-6A2C-4D53-8CC4-F308929112E5}">
      <dsp:nvSpPr>
        <dsp:cNvPr id="0" name=""/>
        <dsp:cNvSpPr/>
      </dsp:nvSpPr>
      <dsp:spPr>
        <a:xfrm>
          <a:off x="0" y="1064375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latin typeface="Calibri"/>
              <a:cs typeface="Calibri"/>
            </a:rPr>
            <a:t>❷ </a:t>
          </a:r>
          <a:r>
            <a:rPr lang="en-GB" sz="3400" kern="1200" dirty="0" smtClean="0"/>
            <a:t>Impacts in long distance evacuation</a:t>
          </a:r>
        </a:p>
      </dsp:txBody>
      <dsp:txXfrm>
        <a:off x="39809" y="1104184"/>
        <a:ext cx="8135752" cy="735872"/>
      </dsp:txXfrm>
    </dsp:sp>
    <dsp:sp modelId="{14476013-0868-40C2-9587-8EA427BFAFA5}">
      <dsp:nvSpPr>
        <dsp:cNvPr id="0" name=""/>
        <dsp:cNvSpPr/>
      </dsp:nvSpPr>
      <dsp:spPr>
        <a:xfrm>
          <a:off x="0" y="2005985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❸</a:t>
          </a:r>
          <a:r>
            <a:rPr lang="en-GB" sz="3400" kern="1200" dirty="0" smtClean="0">
              <a:solidFill>
                <a:schemeClr val="accent1"/>
              </a:solidFill>
            </a:rPr>
            <a:t> Impacts in refuge thermal environment</a:t>
          </a:r>
        </a:p>
      </dsp:txBody>
      <dsp:txXfrm>
        <a:off x="39809" y="2045794"/>
        <a:ext cx="8135752" cy="735872"/>
      </dsp:txXfrm>
    </dsp:sp>
    <dsp:sp modelId="{0B45F9A5-9F5C-4FDF-8FEA-6036076F2F67}">
      <dsp:nvSpPr>
        <dsp:cNvPr id="0" name=""/>
        <dsp:cNvSpPr/>
      </dsp:nvSpPr>
      <dsp:spPr>
        <a:xfrm>
          <a:off x="0" y="2946628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❹ Increasing refuge cooling effectiveness</a:t>
          </a:r>
        </a:p>
      </dsp:txBody>
      <dsp:txXfrm>
        <a:off x="39809" y="2986437"/>
        <a:ext cx="8135752" cy="7358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D2CA36-A460-4406-968B-788D6CF419AF}">
      <dsp:nvSpPr>
        <dsp:cNvPr id="0" name=""/>
        <dsp:cNvSpPr/>
      </dsp:nvSpPr>
      <dsp:spPr>
        <a:xfrm>
          <a:off x="0" y="66309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❶</a:t>
          </a:r>
          <a:r>
            <a:rPr lang="en-GB" sz="3400" kern="1200" dirty="0" smtClean="0">
              <a:solidFill>
                <a:schemeClr val="accent1"/>
              </a:solidFill>
            </a:rPr>
            <a:t> Impacts in rescue (and </a:t>
          </a:r>
          <a:r>
            <a:rPr lang="en-GB" sz="3400" kern="1200" dirty="0" err="1" smtClean="0">
              <a:solidFill>
                <a:schemeClr val="accent1"/>
              </a:solidFill>
            </a:rPr>
            <a:t>firefighting</a:t>
          </a:r>
          <a:r>
            <a:rPr lang="en-GB" sz="3400" kern="1200" dirty="0" smtClean="0">
              <a:solidFill>
                <a:schemeClr val="accent1"/>
              </a:solidFill>
            </a:rPr>
            <a:t>) </a:t>
          </a:r>
        </a:p>
      </dsp:txBody>
      <dsp:txXfrm>
        <a:off x="39809" y="106118"/>
        <a:ext cx="8135752" cy="735872"/>
      </dsp:txXfrm>
    </dsp:sp>
    <dsp:sp modelId="{9DDB42AF-6A2C-4D53-8CC4-F308929112E5}">
      <dsp:nvSpPr>
        <dsp:cNvPr id="0" name=""/>
        <dsp:cNvSpPr/>
      </dsp:nvSpPr>
      <dsp:spPr>
        <a:xfrm>
          <a:off x="0" y="1064375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❷ </a:t>
          </a:r>
          <a:r>
            <a:rPr lang="en-GB" sz="3400" kern="1200" dirty="0" smtClean="0">
              <a:solidFill>
                <a:schemeClr val="accent1"/>
              </a:solidFill>
            </a:rPr>
            <a:t>Impacts in long distance evacuation</a:t>
          </a:r>
        </a:p>
      </dsp:txBody>
      <dsp:txXfrm>
        <a:off x="39809" y="1104184"/>
        <a:ext cx="8135752" cy="735872"/>
      </dsp:txXfrm>
    </dsp:sp>
    <dsp:sp modelId="{14476013-0868-40C2-9587-8EA427BFAFA5}">
      <dsp:nvSpPr>
        <dsp:cNvPr id="0" name=""/>
        <dsp:cNvSpPr/>
      </dsp:nvSpPr>
      <dsp:spPr>
        <a:xfrm>
          <a:off x="0" y="2005985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latin typeface="Calibri"/>
              <a:cs typeface="Calibri"/>
            </a:rPr>
            <a:t>❸</a:t>
          </a:r>
          <a:r>
            <a:rPr lang="en-GB" sz="3400" kern="1200" dirty="0" smtClean="0"/>
            <a:t> Impacts in refuge thermal environment</a:t>
          </a:r>
        </a:p>
      </dsp:txBody>
      <dsp:txXfrm>
        <a:off x="39809" y="2045794"/>
        <a:ext cx="8135752" cy="735872"/>
      </dsp:txXfrm>
    </dsp:sp>
    <dsp:sp modelId="{0B45F9A5-9F5C-4FDF-8FEA-6036076F2F67}">
      <dsp:nvSpPr>
        <dsp:cNvPr id="0" name=""/>
        <dsp:cNvSpPr/>
      </dsp:nvSpPr>
      <dsp:spPr>
        <a:xfrm>
          <a:off x="0" y="2946628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❹ Increasing refuge cooling effectiveness</a:t>
          </a:r>
        </a:p>
      </dsp:txBody>
      <dsp:txXfrm>
        <a:off x="39809" y="2986437"/>
        <a:ext cx="8135752" cy="7358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D2CA36-A460-4406-968B-788D6CF419AF}">
      <dsp:nvSpPr>
        <dsp:cNvPr id="0" name=""/>
        <dsp:cNvSpPr/>
      </dsp:nvSpPr>
      <dsp:spPr>
        <a:xfrm>
          <a:off x="0" y="66309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❶</a:t>
          </a:r>
          <a:r>
            <a:rPr lang="en-GB" sz="3400" kern="1200" dirty="0" smtClean="0">
              <a:solidFill>
                <a:schemeClr val="accent1"/>
              </a:solidFill>
            </a:rPr>
            <a:t> Impacts in rescue (and </a:t>
          </a:r>
          <a:r>
            <a:rPr lang="en-GB" sz="3400" kern="1200" dirty="0" err="1" smtClean="0">
              <a:solidFill>
                <a:schemeClr val="accent1"/>
              </a:solidFill>
            </a:rPr>
            <a:t>firefighting</a:t>
          </a:r>
          <a:r>
            <a:rPr lang="en-GB" sz="3400" kern="1200" dirty="0" smtClean="0">
              <a:solidFill>
                <a:schemeClr val="accent1"/>
              </a:solidFill>
            </a:rPr>
            <a:t>) </a:t>
          </a:r>
        </a:p>
      </dsp:txBody>
      <dsp:txXfrm>
        <a:off x="39809" y="106118"/>
        <a:ext cx="8135752" cy="735872"/>
      </dsp:txXfrm>
    </dsp:sp>
    <dsp:sp modelId="{9DDB42AF-6A2C-4D53-8CC4-F308929112E5}">
      <dsp:nvSpPr>
        <dsp:cNvPr id="0" name=""/>
        <dsp:cNvSpPr/>
      </dsp:nvSpPr>
      <dsp:spPr>
        <a:xfrm>
          <a:off x="0" y="1064375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❷ </a:t>
          </a:r>
          <a:r>
            <a:rPr lang="en-GB" sz="3400" kern="1200" dirty="0" smtClean="0">
              <a:solidFill>
                <a:schemeClr val="accent1"/>
              </a:solidFill>
            </a:rPr>
            <a:t>Impacts in long distance evacuation</a:t>
          </a:r>
        </a:p>
      </dsp:txBody>
      <dsp:txXfrm>
        <a:off x="39809" y="1104184"/>
        <a:ext cx="8135752" cy="735872"/>
      </dsp:txXfrm>
    </dsp:sp>
    <dsp:sp modelId="{14476013-0868-40C2-9587-8EA427BFAFA5}">
      <dsp:nvSpPr>
        <dsp:cNvPr id="0" name=""/>
        <dsp:cNvSpPr/>
      </dsp:nvSpPr>
      <dsp:spPr>
        <a:xfrm>
          <a:off x="0" y="2005985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solidFill>
                <a:schemeClr val="accent1"/>
              </a:solidFill>
              <a:latin typeface="Calibri"/>
              <a:cs typeface="Calibri"/>
            </a:rPr>
            <a:t>❸</a:t>
          </a:r>
          <a:r>
            <a:rPr lang="en-GB" sz="3400" kern="1200" dirty="0" smtClean="0">
              <a:solidFill>
                <a:schemeClr val="accent1"/>
              </a:solidFill>
            </a:rPr>
            <a:t> Impacts in refuge thermal environment</a:t>
          </a:r>
        </a:p>
      </dsp:txBody>
      <dsp:txXfrm>
        <a:off x="39809" y="2045794"/>
        <a:ext cx="8135752" cy="735872"/>
      </dsp:txXfrm>
    </dsp:sp>
    <dsp:sp modelId="{0B45F9A5-9F5C-4FDF-8FEA-6036076F2F67}">
      <dsp:nvSpPr>
        <dsp:cNvPr id="0" name=""/>
        <dsp:cNvSpPr/>
      </dsp:nvSpPr>
      <dsp:spPr>
        <a:xfrm>
          <a:off x="0" y="2946628"/>
          <a:ext cx="821537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76200" dist="25400" dir="13500000">
            <a:srgbClr val="000000">
              <a:alpha val="60000"/>
            </a:srgbClr>
          </a:innerShdw>
        </a:effectLst>
        <a:scene3d>
          <a:camera prst="orthographicFront">
            <a:rot lat="0" lon="0" rev="0"/>
          </a:camera>
          <a:lightRig rig="balanced" dir="tl">
            <a:rot lat="0" lon="0" rev="42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>
              <a:latin typeface="Calibri"/>
              <a:cs typeface="Calibri"/>
            </a:rPr>
            <a:t>❹ Increasing refuge cooling effectiveness</a:t>
          </a:r>
        </a:p>
      </dsp:txBody>
      <dsp:txXfrm>
        <a:off x="39809" y="2986437"/>
        <a:ext cx="8135752" cy="7358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1180" cy="49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205" tIns="42602" rIns="85205" bIns="42602" numCol="1" anchor="t" anchorCtr="0" compatLnSpc="1">
            <a:prstTxWarp prst="textNoShape">
              <a:avLst/>
            </a:prstTxWarp>
          </a:bodyPr>
          <a:lstStyle>
            <a:lvl1pPr defTabSz="85240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7908" y="0"/>
            <a:ext cx="2889689" cy="49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205" tIns="42602" rIns="85205" bIns="42602" numCol="1" anchor="t" anchorCtr="0" compatLnSpc="1">
            <a:prstTxWarp prst="textNoShape">
              <a:avLst/>
            </a:prstTxWarp>
          </a:bodyPr>
          <a:lstStyle>
            <a:lvl1pPr algn="r" defTabSz="85240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E4930AC3-0C0C-4121-BC2B-6D1FD3EAFFE8}" type="datetime1">
              <a:rPr lang="en-GB"/>
              <a:pPr>
                <a:defRPr/>
              </a:pPr>
              <a:t>25/08/2011</a:t>
            </a:fld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813"/>
            <a:ext cx="2891180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205" tIns="42602" rIns="85205" bIns="42602" numCol="1" anchor="b" anchorCtr="0" compatLnSpc="1">
            <a:prstTxWarp prst="textNoShape">
              <a:avLst/>
            </a:prstTxWarp>
          </a:bodyPr>
          <a:lstStyle>
            <a:lvl1pPr defTabSz="85240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 smtClean="0"/>
              <a:t>EMTECH 5th Partners' Meeting. Presentation by MRSL, Part 1 of 2.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7908" y="9430813"/>
            <a:ext cx="2889689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205" tIns="42602" rIns="85205" bIns="42602" numCol="1" anchor="b" anchorCtr="0" compatLnSpc="1">
            <a:prstTxWarp prst="textNoShape">
              <a:avLst/>
            </a:prstTxWarp>
          </a:bodyPr>
          <a:lstStyle>
            <a:lvl1pPr algn="r" defTabSz="85240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176D5A5E-FF3D-4FB7-BC73-33F43FD61B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41931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1180" cy="49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>
            <a:lvl1pPr defTabSz="92383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7908" y="0"/>
            <a:ext cx="2889689" cy="49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>
            <a:lvl1pPr algn="r" defTabSz="92383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2B19A9BB-39A3-4B2D-8988-DC447A1A3FDD}" type="datetime1">
              <a:rPr lang="en-GB"/>
              <a:pPr>
                <a:defRPr/>
              </a:pPr>
              <a:t>25/08/2011</a:t>
            </a:fld>
            <a:endParaRPr lang="en-GB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5663" y="746125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164" y="4713867"/>
            <a:ext cx="5336760" cy="446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813"/>
            <a:ext cx="2891180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b" anchorCtr="0" compatLnSpc="1">
            <a:prstTxWarp prst="textNoShape">
              <a:avLst/>
            </a:prstTxWarp>
          </a:bodyPr>
          <a:lstStyle>
            <a:lvl1pPr defTabSz="92383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 smtClean="0"/>
              <a:t>EMTECH 5th Partners' Meeting. Presentation by MRSL, Part 1 of 2.</a:t>
            </a: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7908" y="9430813"/>
            <a:ext cx="2889689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b" anchorCtr="0" compatLnSpc="1">
            <a:prstTxWarp prst="textNoShape">
              <a:avLst/>
            </a:prstTxWarp>
          </a:bodyPr>
          <a:lstStyle>
            <a:lvl1pPr algn="r" defTabSz="92383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E61EC3ED-F82B-4332-B440-95D9292B1AF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34526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70" eaLnBrk="0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1pPr>
            <a:lvl2pPr marL="711152" indent="-273520" defTabSz="922370" eaLnBrk="0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2pPr>
            <a:lvl3pPr marL="1094080" indent="-218816" defTabSz="922370" eaLnBrk="0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3pPr>
            <a:lvl4pPr marL="1531711" indent="-218816" defTabSz="922370" eaLnBrk="0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4pPr>
            <a:lvl5pPr marL="1969343" indent="-218816" defTabSz="922370" eaLnBrk="0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5pPr>
            <a:lvl6pPr marL="2406975" indent="-218816" defTabSz="922370" eaLnBrk="0" fontAlgn="base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6pPr>
            <a:lvl7pPr marL="2844607" indent="-218816" defTabSz="922370" eaLnBrk="0" fontAlgn="base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7pPr>
            <a:lvl8pPr marL="3282239" indent="-218816" defTabSz="922370" eaLnBrk="0" fontAlgn="base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8pPr>
            <a:lvl9pPr marL="3719871" indent="-218816" defTabSz="922370" eaLnBrk="0" fontAlgn="base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GB" sz="1200">
                <a:solidFill>
                  <a:schemeClr val="tx1"/>
                </a:solidFill>
                <a:latin typeface="Arial" charset="0"/>
              </a:rPr>
              <a:t>EMTECH 5th Partners' Meeting. Presentation by MRSL, Part 1 of 2.</a:t>
            </a:r>
          </a:p>
        </p:txBody>
      </p:sp>
      <p:sp>
        <p:nvSpPr>
          <p:cNvPr id="337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70" eaLnBrk="0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1pPr>
            <a:lvl2pPr marL="711152" indent="-273520" defTabSz="922370" eaLnBrk="0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2pPr>
            <a:lvl3pPr marL="1094080" indent="-218816" defTabSz="922370" eaLnBrk="0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3pPr>
            <a:lvl4pPr marL="1531711" indent="-218816" defTabSz="922370" eaLnBrk="0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4pPr>
            <a:lvl5pPr marL="1969343" indent="-218816" defTabSz="922370" eaLnBrk="0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5pPr>
            <a:lvl6pPr marL="2406975" indent="-218816" defTabSz="922370" eaLnBrk="0" fontAlgn="base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6pPr>
            <a:lvl7pPr marL="2844607" indent="-218816" defTabSz="922370" eaLnBrk="0" fontAlgn="base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7pPr>
            <a:lvl8pPr marL="3282239" indent="-218816" defTabSz="922370" eaLnBrk="0" fontAlgn="base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8pPr>
            <a:lvl9pPr marL="3719871" indent="-218816" defTabSz="922370" eaLnBrk="0" fontAlgn="base" hangingPunct="0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700">
                <a:solidFill>
                  <a:srgbClr val="FFFFCC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54F89279-0241-4EC0-BF77-F887EF0F148B}" type="slidenum">
              <a:rPr lang="en-GB" sz="1200">
                <a:solidFill>
                  <a:schemeClr val="tx1"/>
                </a:solidFill>
                <a:latin typeface="Arial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</a:t>
            </a:fld>
            <a:endParaRPr lang="en-GB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CAC8CA-CBEF-4491-A61C-FEDFD4EEEBF9}" type="slidenum">
              <a:rPr lang="en-GB">
                <a:solidFill>
                  <a:prstClr val="black"/>
                </a:solidFill>
              </a:rPr>
              <a:pPr/>
              <a:t>4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36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05D3E8-35F9-41D1-B6A1-AC3098363551}" type="slidenum">
              <a:rPr lang="en-GB"/>
              <a:pPr/>
              <a:t>9</a:t>
            </a:fld>
            <a:endParaRPr lang="en-GB"/>
          </a:p>
        </p:txBody>
      </p:sp>
      <p:sp>
        <p:nvSpPr>
          <p:cNvPr id="30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E85627-C02E-492B-9FC6-4FD44B28408E}" type="slidenum">
              <a:rPr lang="en-GB">
                <a:solidFill>
                  <a:prstClr val="black"/>
                </a:solidFill>
              </a:rPr>
              <a:pPr/>
              <a:t>10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477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7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5BD104-20EC-4C5E-973A-A3ED16CF1AFF}" type="slidenum">
              <a:rPr lang="en-GB">
                <a:solidFill>
                  <a:prstClr val="black"/>
                </a:solidFill>
              </a:rPr>
              <a:pPr/>
              <a:t>14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466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6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735A41-7C16-4E44-9DDD-391EAE6E705F}" type="slidenum">
              <a:rPr lang="en-GB">
                <a:solidFill>
                  <a:prstClr val="black"/>
                </a:solidFill>
              </a:rPr>
              <a:pPr/>
              <a:t>15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468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8/25/2011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33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8/25/2011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542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8/25/2011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6168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2717F-FA3C-4292-A5C6-AC190AAA546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7060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1CE7C-144D-4287-9700-4D3ACEBA2D3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11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2593A-A483-4DC2-89E3-BF828BA5EF5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7379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9CAD3-7B1B-4DAF-80E3-AAC622897CC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4606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FECF1-351C-4C4E-BA93-772CB4E2333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302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5263E-CA24-4DE8-9E62-85D2A711F92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2354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C0F63-392F-4737-AEBF-B4C16E3E4B1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154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F6C5B-3094-41A5-B915-1E7923F15D3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184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8/25/2011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6029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DA780-DDCA-40FD-9D78-98D4738889B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2948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DC001-EB41-41F0-9833-C9332F6A050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564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C97E6-CA89-4390-9BFB-E91F7C10831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2445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oonlight titl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9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5410200" cy="1801906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733800"/>
            <a:ext cx="4724400" cy="1676400"/>
          </a:xfrm>
        </p:spPr>
        <p:txBody>
          <a:bodyPr>
            <a:normAutofit/>
          </a:bodyPr>
          <a:lstStyle>
            <a:lvl1pPr marL="0" indent="0" algn="l">
              <a:buNone/>
              <a:defRPr sz="22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0" y="6347908"/>
            <a:ext cx="2133600" cy="182880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</a:pPr>
            <a:endParaRPr lang="en-GB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0" y="6544234"/>
            <a:ext cx="2895600" cy="182880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</a:pPr>
            <a:endParaRPr lang="en-GB">
              <a:solidFill>
                <a:srgbClr val="D1E1E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511960"/>
            <a:ext cx="1066800" cy="21515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</a:pPr>
            <a:fld id="{51AE7AA2-CCAB-4157-9CFF-507C9D0D5B42}" type="slidenum">
              <a:rPr lang="en-GB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endParaRPr lang="en-GB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7367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544213AF-26F6-41FA-8D85-E2C5388D6E58}" type="datetimeFigureOut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r>
              <a:rPr lang="en-GB" smtClean="0">
                <a:solidFill>
                  <a:srgbClr val="D1E1E3"/>
                </a:solidFill>
              </a:rPr>
              <a:t>– </a:t>
            </a:r>
            <a:fld id="{C8149E1D-98EC-4E34-961E-9800C06EDBFC}" type="slidenum">
              <a:rPr lang="en-GB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r>
              <a:rPr lang="en-GB" smtClean="0">
                <a:solidFill>
                  <a:srgbClr val="D1E1E3"/>
                </a:solidFill>
              </a:rPr>
              <a:t>/15 –</a:t>
            </a:r>
            <a:endParaRPr lang="en-GB">
              <a:solidFill>
                <a:srgbClr val="D1E1E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D5BBC35B-A44B-4119-B8DA-DE9E3DFADA20}" type="slidenum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03523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oonlight sec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7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38400"/>
            <a:ext cx="7772400" cy="1362075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86200"/>
            <a:ext cx="7772400" cy="941294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20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544213AF-26F6-41FA-8D85-E2C5388D6E58}" type="datetimeFigureOut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r>
              <a:rPr lang="en-GB" smtClean="0">
                <a:solidFill>
                  <a:srgbClr val="D1E1E3"/>
                </a:solidFill>
              </a:rPr>
              <a:t>– </a:t>
            </a:r>
            <a:fld id="{4318CC3A-84AD-4C55-95D6-079D6714BCDD}" type="slidenum">
              <a:rPr lang="en-GB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r>
              <a:rPr lang="en-GB" smtClean="0">
                <a:solidFill>
                  <a:srgbClr val="D1E1E3"/>
                </a:solidFill>
              </a:rPr>
              <a:t>/15 –</a:t>
            </a:r>
            <a:endParaRPr lang="en-GB">
              <a:solidFill>
                <a:srgbClr val="D1E1E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D5BBC35B-A44B-4119-B8DA-DE9E3DFADA20}" type="slidenum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229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6438" y="2003425"/>
            <a:ext cx="2971800" cy="383222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03425"/>
            <a:ext cx="2971800" cy="38322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544213AF-26F6-41FA-8D85-E2C5388D6E58}" type="datetimeFigureOut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r>
              <a:rPr lang="en-GB" smtClean="0">
                <a:solidFill>
                  <a:srgbClr val="D1E1E3"/>
                </a:solidFill>
              </a:rPr>
              <a:t>– </a:t>
            </a:r>
            <a:fld id="{59ABEF55-7C91-4154-864C-DCD0FF72AD24}" type="slidenum">
              <a:rPr lang="en-GB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r>
              <a:rPr lang="en-GB" smtClean="0">
                <a:solidFill>
                  <a:srgbClr val="D1E1E3"/>
                </a:solidFill>
              </a:rPr>
              <a:t>/15 –</a:t>
            </a:r>
            <a:endParaRPr lang="en-GB">
              <a:solidFill>
                <a:srgbClr val="D1E1E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D5BBC35B-A44B-4119-B8DA-DE9E3DFADA20}" type="slidenum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63198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1200" y="2541494"/>
            <a:ext cx="2971800" cy="329415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199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541494"/>
            <a:ext cx="2971800" cy="329415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544213AF-26F6-41FA-8D85-E2C5388D6E58}" type="datetimeFigureOut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r>
              <a:rPr lang="en-GB" smtClean="0">
                <a:solidFill>
                  <a:srgbClr val="D1E1E3"/>
                </a:solidFill>
              </a:rPr>
              <a:t>– </a:t>
            </a:r>
            <a:fld id="{BAF86587-0545-427D-ACFA-5E49B2205B64}" type="slidenum">
              <a:rPr lang="en-GB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r>
              <a:rPr lang="en-GB" smtClean="0">
                <a:solidFill>
                  <a:srgbClr val="D1E1E3"/>
                </a:solidFill>
              </a:rPr>
              <a:t>/15 –</a:t>
            </a:r>
            <a:endParaRPr lang="en-GB">
              <a:solidFill>
                <a:srgbClr val="D1E1E3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D5BBC35B-A44B-4119-B8DA-DE9E3DFADA20}" type="slidenum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63070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544213AF-26F6-41FA-8D85-E2C5388D6E58}" type="datetimeFigureOut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r>
              <a:rPr lang="en-GB" smtClean="0">
                <a:solidFill>
                  <a:srgbClr val="D1E1E3"/>
                </a:solidFill>
              </a:rPr>
              <a:t>– </a:t>
            </a:r>
            <a:fld id="{A97C593A-DC9F-40FF-8B49-047C1F3D4305}" type="slidenum">
              <a:rPr lang="en-GB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r>
              <a:rPr lang="en-GB" smtClean="0">
                <a:solidFill>
                  <a:srgbClr val="D1E1E3"/>
                </a:solidFill>
              </a:rPr>
              <a:t>/15 –</a:t>
            </a:r>
            <a:endParaRPr lang="en-GB">
              <a:solidFill>
                <a:srgbClr val="D1E1E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D5BBC35B-A44B-4119-B8DA-DE9E3DFADA20}" type="slidenum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84961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58902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8/25/2011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7541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033272"/>
            <a:ext cx="1298448" cy="262432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371600"/>
            <a:ext cx="4953000" cy="3886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7248" y="5486400"/>
            <a:ext cx="4498848" cy="7589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544213AF-26F6-41FA-8D85-E2C5388D6E58}" type="datetimeFigureOut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r>
              <a:rPr lang="en-GB" smtClean="0">
                <a:solidFill>
                  <a:srgbClr val="D1E1E3"/>
                </a:solidFill>
              </a:rPr>
              <a:t>– </a:t>
            </a:r>
            <a:fld id="{D501F3AE-382D-43A0-85AE-68ED31B26803}" type="slidenum">
              <a:rPr lang="en-GB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r>
              <a:rPr lang="en-GB" smtClean="0">
                <a:solidFill>
                  <a:srgbClr val="D1E1E3"/>
                </a:solidFill>
              </a:rPr>
              <a:t>/15 –</a:t>
            </a:r>
            <a:endParaRPr lang="en-GB">
              <a:solidFill>
                <a:srgbClr val="D1E1E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D5BBC35B-A44B-4119-B8DA-DE9E3DFADA20}" type="slidenum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50435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33462"/>
            <a:ext cx="1295400" cy="262413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5000" y="914400"/>
            <a:ext cx="5486400" cy="4495800"/>
          </a:xfrm>
          <a:prstGeom prst="ellipse">
            <a:avLst/>
          </a:prstGeom>
          <a:effectLst>
            <a:innerShdw blurRad="254000">
              <a:schemeClr val="tx1"/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4200" y="5486400"/>
            <a:ext cx="4495800" cy="76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544213AF-26F6-41FA-8D85-E2C5388D6E58}" type="datetimeFigureOut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8/25/2011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r>
              <a:rPr lang="en-GB" smtClean="0">
                <a:solidFill>
                  <a:srgbClr val="D1E1E3"/>
                </a:solidFill>
              </a:rPr>
              <a:t>– </a:t>
            </a:r>
            <a:fld id="{5BBDDF54-65E7-4592-9016-C530FF352946}" type="slidenum">
              <a:rPr lang="en-GB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r>
              <a:rPr lang="en-GB" smtClean="0">
                <a:solidFill>
                  <a:srgbClr val="D1E1E3"/>
                </a:solidFill>
              </a:rPr>
              <a:t>/15 –</a:t>
            </a:r>
            <a:endParaRPr lang="en-GB">
              <a:solidFill>
                <a:srgbClr val="D1E1E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D5BBC35B-A44B-4119-B8DA-DE9E3DFADA20}" type="slidenum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2114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1981201"/>
            <a:ext cx="5325315" cy="3841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544213AF-26F6-41FA-8D85-E2C5388D6E58}" type="datetimeFigureOut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r>
              <a:rPr lang="en-GB" smtClean="0">
                <a:solidFill>
                  <a:srgbClr val="D1E1E3"/>
                </a:solidFill>
              </a:rPr>
              <a:t>– </a:t>
            </a:r>
            <a:fld id="{B8FDABC4-E67D-4451-9897-D3EF1BC5F4AD}" type="slidenum">
              <a:rPr lang="en-GB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r>
              <a:rPr lang="en-GB" smtClean="0">
                <a:solidFill>
                  <a:srgbClr val="D1E1E3"/>
                </a:solidFill>
              </a:rPr>
              <a:t>/15 –</a:t>
            </a:r>
            <a:endParaRPr lang="en-GB">
              <a:solidFill>
                <a:srgbClr val="D1E1E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D5BBC35B-A44B-4119-B8DA-DE9E3DFADA20}" type="slidenum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2131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93751"/>
            <a:ext cx="1371600" cy="5041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793751"/>
            <a:ext cx="4500562" cy="5041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544213AF-26F6-41FA-8D85-E2C5388D6E58}" type="datetimeFigureOut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r>
              <a:rPr lang="en-GB" smtClean="0">
                <a:solidFill>
                  <a:srgbClr val="D1E1E3"/>
                </a:solidFill>
              </a:rPr>
              <a:t>– </a:t>
            </a:r>
            <a:fld id="{BFC654A0-7CDF-429A-9085-E151ED6C0CC4}" type="slidenum">
              <a:rPr lang="en-GB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r>
              <a:rPr lang="en-GB" smtClean="0">
                <a:solidFill>
                  <a:srgbClr val="D1E1E3"/>
                </a:solidFill>
              </a:rPr>
              <a:t>/15 –</a:t>
            </a:r>
            <a:endParaRPr lang="en-GB">
              <a:solidFill>
                <a:srgbClr val="D1E1E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3ECCED"/>
              </a:buClr>
            </a:pPr>
            <a:fld id="{D5BBC35B-A44B-4119-B8DA-DE9E3DFADA20}" type="slidenum">
              <a:rPr lang="en-US" smtClean="0">
                <a:solidFill>
                  <a:srgbClr val="D1E1E3"/>
                </a:solidFill>
              </a:rPr>
              <a:pPr>
                <a:buClr>
                  <a:srgbClr val="3ECCED"/>
                </a:buClr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77643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2717F-FA3C-4292-A5C6-AC190AAA546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177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1CE7C-144D-4287-9700-4D3ACEBA2D3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1407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2593A-A483-4DC2-89E3-BF828BA5EF5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2361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9CAD3-7B1B-4DAF-80E3-AAC622897CC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8531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FECF1-351C-4C4E-BA93-772CB4E2333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2513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5263E-CA24-4DE8-9E62-85D2A711F92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5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8/25/2011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2044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C0F63-392F-4737-AEBF-B4C16E3E4B1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004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F6C5B-3094-41A5-B915-1E7923F15D3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4527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DA780-DDCA-40FD-9D78-98D4738889B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85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DC001-EB41-41F0-9833-C9332F6A050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3461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C97E6-CA89-4390-9BFB-E91F7C10831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9172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oonlight titl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5410200" cy="1801906"/>
          </a:xfrm>
        </p:spPr>
        <p:txBody>
          <a:bodyPr anchor="b" anchorCtr="0"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733800"/>
            <a:ext cx="4724400" cy="1676400"/>
          </a:xfrm>
        </p:spPr>
        <p:txBody>
          <a:bodyPr/>
          <a:lstStyle>
            <a:lvl1pPr marL="0" indent="0" algn="l">
              <a:buNone/>
              <a:defRPr sz="22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0" y="6348413"/>
            <a:ext cx="2133600" cy="182562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endParaRPr lang="en-GB">
              <a:solidFill>
                <a:srgbClr val="D1E1E3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0" y="6543675"/>
            <a:ext cx="2895600" cy="184150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endParaRPr lang="en-GB">
              <a:solidFill>
                <a:srgbClr val="D1E1E3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511925"/>
            <a:ext cx="1066800" cy="2159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fld id="{81B06B46-ABD9-4E68-BBA0-7EDF6D8E742F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GB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742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4F5335FA-E1A3-4858-982C-8B37E4AE9A11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ED69D0B2-7362-48E9-835A-22D11A113B0D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A90B7461-2694-45D2-8F4B-4D355100A1C5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386865"/>
      </p:ext>
    </p:extLst>
  </p:cSld>
  <p:clrMapOvr>
    <a:masterClrMapping/>
  </p:clrMapOvr>
  <p:transition spd="slow"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oonlight sec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38400"/>
            <a:ext cx="7772400" cy="1362075"/>
          </a:xfrm>
        </p:spPr>
        <p:txBody>
          <a:bodyPr anchor="b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86200"/>
            <a:ext cx="7772400" cy="941294"/>
          </a:xfrm>
        </p:spPr>
        <p:txBody>
          <a:bodyPr anchor="t" anchorCtr="0"/>
          <a:lstStyle>
            <a:lvl1pPr marL="0" indent="0" algn="ctr">
              <a:buNone/>
              <a:defRPr sz="20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93E462E9-A460-4DB2-873A-F0D10653B537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A3AFFA4A-E8C7-46BB-8AD9-DE6541D7C200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6DAD7922-AFCF-458B-AB6D-2F2F47B16AAE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310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6438" y="2003425"/>
            <a:ext cx="2971800" cy="383222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03425"/>
            <a:ext cx="2971800" cy="383222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A43DAF15-704D-4DFF-8CBA-DC83ACF0CB68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F0F83F53-A7E5-446B-8EB3-9F255D2DA46E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2F2656B3-BC18-4B42-A2A8-535DF0337FBA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612475"/>
      </p:ext>
    </p:extLst>
  </p:cSld>
  <p:clrMapOvr>
    <a:masterClrMapping/>
  </p:clrMapOvr>
  <p:transition spd="slow"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1200" y="2541494"/>
            <a:ext cx="2971800" cy="32941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199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541494"/>
            <a:ext cx="2971800" cy="32941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8A9A25E2-864A-4E17-83DC-286693694F40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B1E564C1-EBEC-43C4-8B85-A627250CDDCA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71BFFDE4-60E6-411A-88C8-B5403384A94E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288017"/>
      </p:ext>
    </p:extLst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8/25/2011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15754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95C8B75A-CDBC-4AE0-8E97-2AD099B19A47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B8BD68C9-D67B-47F4-8FF8-7C1A4C411E50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2AB1AED4-304E-4588-8E32-AF6E4261F419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35102"/>
      </p:ext>
    </p:extLst>
  </p:cSld>
  <p:clrMapOvr>
    <a:masterClrMapping/>
  </p:clrMapOvr>
  <p:transition spd="slow"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B1B8FD77-E53E-470A-B5FB-63EB8D1037B8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49F2C7A6-8245-4D2B-88F0-72A6C1B1A81B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5137C000-8CB7-4DA2-BBA5-97ED641C99A1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37951"/>
      </p:ext>
    </p:extLst>
  </p:cSld>
  <p:clrMapOvr>
    <a:masterClrMapping/>
  </p:clrMapOvr>
  <p:transition spd="slow"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033272"/>
            <a:ext cx="1298448" cy="262432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371600"/>
            <a:ext cx="49530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7248" y="5486400"/>
            <a:ext cx="4498848" cy="7589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C2BFB85F-2207-4BC1-B9E5-239A178E86CA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122B1F23-E642-40B2-8B24-38933354AB94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0CB010CB-94B1-4C0F-8195-C54AAA96F3F8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38389"/>
      </p:ext>
    </p:extLst>
  </p:cSld>
  <p:clrMapOvr>
    <a:masterClrMapping/>
  </p:clrMapOvr>
  <p:transition spd="slow"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33462"/>
            <a:ext cx="1295400" cy="262413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5000" y="914400"/>
            <a:ext cx="5486400" cy="4495800"/>
          </a:xfrm>
          <a:prstGeom prst="ellipse">
            <a:avLst/>
          </a:prstGeom>
          <a:effectLst>
            <a:innerShdw blurRad="254000">
              <a:schemeClr val="tx1"/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4200" y="5486400"/>
            <a:ext cx="4495800" cy="76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85F85286-89BA-40AD-AD93-6D20C334DD16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C79A8342-ACE9-4EA7-8B08-E7F99D5E8B6A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6742AE78-CDD5-45B6-AC3A-9BC5037D406F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107264"/>
      </p:ext>
    </p:extLst>
  </p:cSld>
  <p:clrMapOvr>
    <a:masterClrMapping/>
  </p:clrMapOvr>
  <p:transition spd="slow">
    <p:fade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1981201"/>
            <a:ext cx="5325315" cy="3841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052FD914-8BE1-464B-B2DD-ED23BA5C08A5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7ADF6C07-E8F6-463A-BB39-3AC9498DF791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9662FB4E-5C39-49DD-A837-BAC228E0E5E8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240532"/>
      </p:ext>
    </p:extLst>
  </p:cSld>
  <p:clrMapOvr>
    <a:masterClrMapping/>
  </p:clrMapOvr>
  <p:transition spd="slow">
    <p:fade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93751"/>
            <a:ext cx="1371600" cy="5041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793751"/>
            <a:ext cx="4500562" cy="5041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74EA18E0-7CD1-4E34-8CE3-61984FF8076F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5FA51802-C38F-4B70-9052-7E5CCBA7B0B6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0C5620DA-844E-4457-80BB-A0897AA2AFD0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954740"/>
      </p:ext>
    </p:extLst>
  </p:cSld>
  <p:clrMapOvr>
    <a:masterClrMapping/>
  </p:clrMapOvr>
  <p:transition spd="slow">
    <p:fade thruBlk="1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9AF186-9A8B-49E8-8502-59330A1562D4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316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32417F-41B2-4188-89D6-A72673554836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6337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9E838-B7AD-4FA8-9769-E71FC5EF5565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4801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F5FEA-C645-4660-89D8-357E2CAE06DA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9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8/25/2011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26074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0B8730-E871-4089-B2A2-B3CE6C3418DC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6361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AA4B9-AFE0-472A-8C7A-A82929B32BCC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90675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9955E-8E7C-4CB7-AF9F-2EBC4400CBFE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5692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AD6D6-5036-45BF-9CC0-0E0BB57DF00D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4699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6B169-B23E-4958-AA67-DC0DD3E0234B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93893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EC1AC-2FE8-441E-8EAB-DA71BDB942E5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77734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ED0C4-AC1B-4401-AB14-D9945854A164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2893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oonlight titl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5410200" cy="1801906"/>
          </a:xfrm>
        </p:spPr>
        <p:txBody>
          <a:bodyPr anchor="b" anchorCtr="0"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733800"/>
            <a:ext cx="4724400" cy="1676400"/>
          </a:xfrm>
        </p:spPr>
        <p:txBody>
          <a:bodyPr/>
          <a:lstStyle>
            <a:lvl1pPr marL="0" indent="0" algn="l">
              <a:buNone/>
              <a:defRPr sz="22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0" y="6348413"/>
            <a:ext cx="2133600" cy="182562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endParaRPr lang="en-GB">
              <a:solidFill>
                <a:srgbClr val="D1E1E3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0" y="6543675"/>
            <a:ext cx="2895600" cy="184150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endParaRPr lang="en-GB">
              <a:solidFill>
                <a:srgbClr val="D1E1E3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511925"/>
            <a:ext cx="1066800" cy="2159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fld id="{81B06B46-ABD9-4E68-BBA0-7EDF6D8E742F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GB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606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4F5335FA-E1A3-4858-982C-8B37E4AE9A11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ED69D0B2-7362-48E9-835A-22D11A113B0D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A90B7461-2694-45D2-8F4B-4D355100A1C5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280422"/>
      </p:ext>
    </p:extLst>
  </p:cSld>
  <p:clrMapOvr>
    <a:masterClrMapping/>
  </p:clrMapOvr>
  <p:transition spd="slow">
    <p:fade thruBlk="1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oonlight sec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38400"/>
            <a:ext cx="7772400" cy="1362075"/>
          </a:xfrm>
        </p:spPr>
        <p:txBody>
          <a:bodyPr anchor="b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86200"/>
            <a:ext cx="7772400" cy="941294"/>
          </a:xfrm>
        </p:spPr>
        <p:txBody>
          <a:bodyPr anchor="t" anchorCtr="0"/>
          <a:lstStyle>
            <a:lvl1pPr marL="0" indent="0" algn="ctr">
              <a:buNone/>
              <a:defRPr sz="20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93E462E9-A460-4DB2-873A-F0D10653B537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A3AFFA4A-E8C7-46BB-8AD9-DE6541D7C200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6DAD7922-AFCF-458B-AB6D-2F2F47B16AAE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6231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8/25/2011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32513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6438" y="2003425"/>
            <a:ext cx="2971800" cy="383222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03425"/>
            <a:ext cx="2971800" cy="383222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A43DAF15-704D-4DFF-8CBA-DC83ACF0CB68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F0F83F53-A7E5-446B-8EB3-9F255D2DA46E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2F2656B3-BC18-4B42-A2A8-535DF0337FBA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264075"/>
      </p:ext>
    </p:extLst>
  </p:cSld>
  <p:clrMapOvr>
    <a:masterClrMapping/>
  </p:clrMapOvr>
  <p:transition spd="slow">
    <p:fade thruBlk="1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1200" y="2541494"/>
            <a:ext cx="2971800" cy="32941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199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541494"/>
            <a:ext cx="2971800" cy="32941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8A9A25E2-864A-4E17-83DC-286693694F40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B1E564C1-EBEC-43C4-8B85-A627250CDDCA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71BFFDE4-60E6-411A-88C8-B5403384A94E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400428"/>
      </p:ext>
    </p:extLst>
  </p:cSld>
  <p:clrMapOvr>
    <a:masterClrMapping/>
  </p:clrMapOvr>
  <p:transition spd="slow">
    <p:fade thruBlk="1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95C8B75A-CDBC-4AE0-8E97-2AD099B19A47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B8BD68C9-D67B-47F4-8FF8-7C1A4C411E50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2AB1AED4-304E-4588-8E32-AF6E4261F419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745357"/>
      </p:ext>
    </p:extLst>
  </p:cSld>
  <p:clrMapOvr>
    <a:masterClrMapping/>
  </p:clrMapOvr>
  <p:transition spd="slow">
    <p:fade thruBlk="1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B1B8FD77-E53E-470A-B5FB-63EB8D1037B8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49F2C7A6-8245-4D2B-88F0-72A6C1B1A81B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5137C000-8CB7-4DA2-BBA5-97ED641C99A1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683474"/>
      </p:ext>
    </p:extLst>
  </p:cSld>
  <p:clrMapOvr>
    <a:masterClrMapping/>
  </p:clrMapOvr>
  <p:transition spd="slow">
    <p:fade thruBlk="1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033272"/>
            <a:ext cx="1298448" cy="262432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371600"/>
            <a:ext cx="49530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7248" y="5486400"/>
            <a:ext cx="4498848" cy="7589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C2BFB85F-2207-4BC1-B9E5-239A178E86CA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122B1F23-E642-40B2-8B24-38933354AB94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0CB010CB-94B1-4C0F-8195-C54AAA96F3F8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787320"/>
      </p:ext>
    </p:extLst>
  </p:cSld>
  <p:clrMapOvr>
    <a:masterClrMapping/>
  </p:clrMapOvr>
  <p:transition spd="slow">
    <p:fade thruBlk="1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33462"/>
            <a:ext cx="1295400" cy="262413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5000" y="914400"/>
            <a:ext cx="5486400" cy="4495800"/>
          </a:xfrm>
          <a:prstGeom prst="ellipse">
            <a:avLst/>
          </a:prstGeom>
          <a:effectLst>
            <a:innerShdw blurRad="254000">
              <a:schemeClr val="tx1"/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4200" y="5486400"/>
            <a:ext cx="4495800" cy="76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85F85286-89BA-40AD-AD93-6D20C334DD16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C79A8342-ACE9-4EA7-8B08-E7F99D5E8B6A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6742AE78-CDD5-45B6-AC3A-9BC5037D406F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148084"/>
      </p:ext>
    </p:extLst>
  </p:cSld>
  <p:clrMapOvr>
    <a:masterClrMapping/>
  </p:clrMapOvr>
  <p:transition spd="slow">
    <p:fade thruBlk="1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1981201"/>
            <a:ext cx="5325315" cy="3841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052FD914-8BE1-464B-B2DD-ED23BA5C08A5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7ADF6C07-E8F6-463A-BB39-3AC9498DF791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9662FB4E-5C39-49DD-A837-BAC228E0E5E8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309677"/>
      </p:ext>
    </p:extLst>
  </p:cSld>
  <p:clrMapOvr>
    <a:masterClrMapping/>
  </p:clrMapOvr>
  <p:transition spd="slow">
    <p:fade thruBlk="1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93751"/>
            <a:ext cx="1371600" cy="5041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793751"/>
            <a:ext cx="4500562" cy="5041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74EA18E0-7CD1-4E34-8CE3-61984FF8076F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5FA51802-C38F-4B70-9052-7E5CCBA7B0B6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rgbClr val="3ECCED"/>
              </a:buClr>
              <a:defRPr/>
            </a:pPr>
            <a:fld id="{0C5620DA-844E-4457-80BB-A0897AA2AFD0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294501"/>
      </p:ext>
    </p:extLst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8/25/2011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63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8/25/2011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276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884CF8F-67D6-4211-909E-469FCBC59EF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8/25/2011</a:t>
            </a:fld>
            <a:endParaRPr lang="en-GB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EE3787F-F74D-486E-9A7C-FE7F3A4F7C63}" type="slidenum">
              <a:rPr lang="en-GB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464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8B01AF5F-B48B-4369-8A98-4BC3BDE15CB6}" type="slidenum">
              <a:rPr lang="en-GB">
                <a:solidFill>
                  <a:srgbClr val="000000"/>
                </a:solidFill>
                <a:latin typeface="Times New Roman" pitchFamily="18" charset="0"/>
                <a:cs typeface="+mn-cs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9364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30000">
              <a:schemeClr val="bg2">
                <a:lumMod val="75000"/>
              </a:schemeClr>
            </a:gs>
            <a:gs pos="100000">
              <a:schemeClr val="bg2">
                <a:lumMod val="1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moonlight master 2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1099" r="198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1201" y="792162"/>
            <a:ext cx="5311562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1981201"/>
            <a:ext cx="5015753" cy="3841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47908"/>
            <a:ext cx="21336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pPr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</a:pPr>
            <a:fld id="{544213AF-26F6-41FA-8D85-E2C5388D6E58}" type="datetimeFigureOut">
              <a:rPr lang="en-US" smtClean="0">
                <a:solidFill>
                  <a:srgbClr val="D1E1E3"/>
                </a:solidFill>
              </a:rPr>
              <a:pPr>
                <a:lnSpc>
                  <a:spcPct val="80000"/>
                </a:lnSpc>
                <a:spcBef>
                  <a:spcPct val="40000"/>
                </a:spcBef>
                <a:spcAft>
                  <a:spcPct val="30000"/>
                </a:spcAft>
                <a:buClr>
                  <a:srgbClr val="3ECCED"/>
                </a:buClr>
                <a:buSzPct val="70000"/>
                <a:buFont typeface="Wingdings" pitchFamily="2" charset="2"/>
                <a:buChar char="n"/>
              </a:pPr>
              <a:t>8/25/2011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544234"/>
            <a:ext cx="28956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pPr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</a:pPr>
            <a:r>
              <a:rPr lang="en-GB" smtClean="0">
                <a:solidFill>
                  <a:srgbClr val="D1E1E3"/>
                </a:solidFill>
              </a:rPr>
              <a:t>– </a:t>
            </a:r>
            <a:fld id="{9C172DE8-09BD-4FFC-9253-E5FC27E1193E}" type="slidenum">
              <a:rPr lang="en-GB" smtClean="0">
                <a:solidFill>
                  <a:srgbClr val="D1E1E3"/>
                </a:solidFill>
              </a:rPr>
              <a:pPr>
                <a:lnSpc>
                  <a:spcPct val="80000"/>
                </a:lnSpc>
                <a:spcBef>
                  <a:spcPct val="40000"/>
                </a:spcBef>
                <a:spcAft>
                  <a:spcPct val="30000"/>
                </a:spcAft>
                <a:buClr>
                  <a:srgbClr val="3ECCED"/>
                </a:buClr>
                <a:buSzPct val="70000"/>
                <a:buFont typeface="Wingdings" pitchFamily="2" charset="2"/>
                <a:buChar char="n"/>
              </a:pPr>
              <a:t>‹#›</a:t>
            </a:fld>
            <a:r>
              <a:rPr lang="en-GB" smtClean="0">
                <a:solidFill>
                  <a:srgbClr val="D1E1E3"/>
                </a:solidFill>
              </a:rPr>
              <a:t>/15 –</a:t>
            </a:r>
            <a:endParaRPr lang="en-GB">
              <a:solidFill>
                <a:srgbClr val="D1E1E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033246"/>
            <a:ext cx="1066800" cy="2151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00">
                <a:solidFill>
                  <a:schemeClr val="bg2"/>
                </a:solidFill>
              </a:defRPr>
            </a:lvl1pPr>
          </a:lstStyle>
          <a:p>
            <a:pPr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</a:pPr>
            <a:fld id="{D5BBC35B-A44B-4119-B8DA-DE9E3DFADA20}" type="slidenum">
              <a:rPr lang="en-US" smtClean="0">
                <a:solidFill>
                  <a:srgbClr val="D1E1E3"/>
                </a:solidFill>
              </a:rPr>
              <a:pPr>
                <a:lnSpc>
                  <a:spcPct val="80000"/>
                </a:lnSpc>
                <a:spcBef>
                  <a:spcPct val="40000"/>
                </a:spcBef>
                <a:spcAft>
                  <a:spcPct val="30000"/>
                </a:spcAft>
                <a:buClr>
                  <a:srgbClr val="3ECCED"/>
                </a:buClr>
                <a:buSzPct val="70000"/>
                <a:buFont typeface="Wingdings" pitchFamily="2" charset="2"/>
                <a:buChar char="n"/>
              </a:pPr>
              <a:t>‹#›</a:t>
            </a:fld>
            <a:endParaRPr lang="en-US" sz="1000">
              <a:solidFill>
                <a:prstClr val="black"/>
              </a:solidFill>
            </a:endParaRPr>
          </a:p>
        </p:txBody>
      </p:sp>
      <p:pic>
        <p:nvPicPr>
          <p:cNvPr id="8" name="Picture 15" descr="UK Coal Colour Transp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6021388"/>
            <a:ext cx="1079500" cy="646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4683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ransition spd="slow">
    <p:cover dir="r"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effectLst>
            <a:reflection blurRad="6350" stA="55000" endA="300" endPos="2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200"/>
        </a:spcBef>
        <a:buClr>
          <a:schemeClr val="bg2"/>
        </a:buClr>
        <a:buFontTx/>
        <a:buBlip>
          <a:blip r:embed="rId15"/>
        </a:buBlip>
        <a:defRPr sz="22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1200"/>
        </a:spcBef>
        <a:buFontTx/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1200"/>
        </a:spcBef>
        <a:buFontTx/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1200"/>
        </a:spcBef>
        <a:buFontTx/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1200"/>
        </a:spcBef>
        <a:buFontTx/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3716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6pPr>
      <a:lvl7pPr marL="16002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7pPr>
      <a:lvl8pPr marL="18288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8B01AF5F-B48B-4369-8A98-4BC3BDE15CB6}" type="slidenum">
              <a:rPr lang="en-GB">
                <a:solidFill>
                  <a:srgbClr val="000000"/>
                </a:solidFill>
                <a:latin typeface="Times New Roman" pitchFamily="18" charset="0"/>
                <a:cs typeface="+mn-cs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49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30000">
              <a:schemeClr val="bg2">
                <a:lumMod val="75000"/>
              </a:schemeClr>
            </a:gs>
            <a:gs pos="100000">
              <a:schemeClr val="bg2">
                <a:lumMod val="1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moonlight master 2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1099" r="19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1200" y="792163"/>
            <a:ext cx="5311775" cy="808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1981200"/>
            <a:ext cx="5016500" cy="384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48413"/>
            <a:ext cx="21336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1100" smtClean="0"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fld id="{8F67B7F8-7FFA-428A-89B8-DE04D16A9A22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 sz="100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543675"/>
            <a:ext cx="28956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1100" smtClean="0"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1E5C8343-8DED-4193-B833-592428F4912C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032500"/>
            <a:ext cx="1066800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1300" smtClean="0"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fld id="{1C773F1A-3E2C-45F4-8B9E-C8AED19633E6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 sz="1000">
              <a:solidFill>
                <a:prstClr val="black"/>
              </a:solidFill>
            </a:endParaRPr>
          </a:p>
        </p:txBody>
      </p:sp>
      <p:pic>
        <p:nvPicPr>
          <p:cNvPr id="1032" name="Picture 15" descr="UK Coal Colour Transp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6021388"/>
            <a:ext cx="1079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685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</p:sldLayoutIdLst>
  <p:transition spd="slow">
    <p:fade thruBlk="1"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effectLst>
            <a:reflection blurRad="6350" stA="55000" endA="300" endPos="25500" dir="5400000" sy="-10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9pPr>
    </p:titleStyle>
    <p:bodyStyle>
      <a:lvl1pPr marL="228600" indent="-228600" algn="l" rtl="0" fontAlgn="base">
        <a:spcBef>
          <a:spcPts val="1200"/>
        </a:spcBef>
        <a:spcAft>
          <a:spcPct val="0"/>
        </a:spcAft>
        <a:buClr>
          <a:schemeClr val="bg2"/>
        </a:buClr>
        <a:buBlip>
          <a:blip r:embed="rId15"/>
        </a:buBlip>
        <a:defRPr sz="22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72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3716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6pPr>
      <a:lvl7pPr marL="16002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7pPr>
      <a:lvl8pPr marL="18288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 smtClean="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 smtClean="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F6B38F-B624-42E8-8AB6-9672FF8A3E5E}" type="slidenum">
              <a:rPr lang="en-GB" smtClean="0">
                <a:solidFill>
                  <a:srgbClr val="000000"/>
                </a:solidFill>
                <a:latin typeface="Arial" charset="0"/>
                <a:cs typeface="+mn-cs"/>
              </a:rPr>
              <a:pPr/>
              <a:t>‹#›</a:t>
            </a:fld>
            <a:endParaRPr lang="en-GB" smtClean="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9418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30000">
              <a:schemeClr val="bg2">
                <a:lumMod val="75000"/>
              </a:schemeClr>
            </a:gs>
            <a:gs pos="100000">
              <a:schemeClr val="bg2">
                <a:lumMod val="1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moonlight master 2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1099" r="19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1200" y="792163"/>
            <a:ext cx="5311775" cy="808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1981200"/>
            <a:ext cx="5016500" cy="384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48413"/>
            <a:ext cx="21336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1100" smtClean="0"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fld id="{8F67B7F8-7FFA-428A-89B8-DE04D16A9A22}" type="datetimeFigureOut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8/25/2011</a:t>
            </a:fld>
            <a:endParaRPr lang="en-US" sz="100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543675"/>
            <a:ext cx="28956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1100" smtClean="0"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r>
              <a:rPr lang="en-GB">
                <a:solidFill>
                  <a:srgbClr val="D1E1E3"/>
                </a:solidFill>
              </a:rPr>
              <a:t>– </a:t>
            </a:r>
            <a:fld id="{1E5C8343-8DED-4193-B833-592428F4912C}" type="slidenum">
              <a:rPr lang="en-GB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r>
              <a:rPr lang="en-GB">
                <a:solidFill>
                  <a:srgbClr val="D1E1E3"/>
                </a:solidFill>
              </a:rPr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032500"/>
            <a:ext cx="1066800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1300" smtClean="0">
                <a:solidFill>
                  <a:schemeClr val="bg2"/>
                </a:solidFill>
              </a:defRPr>
            </a:lvl1pPr>
          </a:lstStyle>
          <a:p>
            <a:pPr>
              <a:buClr>
                <a:srgbClr val="3ECCED"/>
              </a:buClr>
              <a:defRPr/>
            </a:pPr>
            <a:fld id="{1C773F1A-3E2C-45F4-8B9E-C8AED19633E6}" type="slidenum">
              <a:rPr lang="en-US">
                <a:solidFill>
                  <a:srgbClr val="D1E1E3"/>
                </a:solidFill>
              </a:rPr>
              <a:pPr>
                <a:buClr>
                  <a:srgbClr val="3ECCED"/>
                </a:buClr>
                <a:defRPr/>
              </a:pPr>
              <a:t>‹#›</a:t>
            </a:fld>
            <a:endParaRPr lang="en-US" sz="1000">
              <a:solidFill>
                <a:prstClr val="black"/>
              </a:solidFill>
            </a:endParaRPr>
          </a:p>
        </p:txBody>
      </p:sp>
      <p:pic>
        <p:nvPicPr>
          <p:cNvPr id="1032" name="Picture 15" descr="UK Coal Colour Transp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6021388"/>
            <a:ext cx="1079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5571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ransition spd="slow">
    <p:fade thruBlk="1"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effectLst>
            <a:reflection blurRad="6350" stA="55000" endA="300" endPos="25500" dir="5400000" sy="-10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9pPr>
    </p:titleStyle>
    <p:bodyStyle>
      <a:lvl1pPr marL="228600" indent="-228600" algn="l" rtl="0" fontAlgn="base">
        <a:spcBef>
          <a:spcPts val="1200"/>
        </a:spcBef>
        <a:spcAft>
          <a:spcPct val="0"/>
        </a:spcAft>
        <a:buClr>
          <a:schemeClr val="bg2"/>
        </a:buClr>
        <a:buBlip>
          <a:blip r:embed="rId15"/>
        </a:buBlip>
        <a:defRPr sz="22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72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3716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6pPr>
      <a:lvl7pPr marL="16002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7pPr>
      <a:lvl8pPr marL="18288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9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9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9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Canar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14313" y="142875"/>
            <a:ext cx="8429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dirty="0" smtClean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5</a:t>
            </a:r>
            <a:r>
              <a:rPr lang="en-GB" baseline="30000" dirty="0" smtClean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th</a:t>
            </a:r>
            <a:r>
              <a:rPr lang="en-GB" dirty="0" smtClean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 International Mine Rescue Conference, Beijing</a:t>
            </a:r>
            <a:endParaRPr lang="en-GB" dirty="0">
              <a:solidFill>
                <a:schemeClr val="bg1">
                  <a:lumMod val="85000"/>
                </a:schemeClr>
              </a:solidFill>
              <a:latin typeface="Candara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74415" y="5157192"/>
            <a:ext cx="8429625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3600" dirty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Thermal Issues in Evacuation and Rescue</a:t>
            </a:r>
            <a:r>
              <a:rPr lang="en-GB" dirty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/>
            </a:r>
            <a:br>
              <a:rPr lang="en-GB" dirty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</a:b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David Brenkley &amp; Robert </a:t>
            </a:r>
            <a:r>
              <a:rPr lang="en-GB" sz="1600" dirty="0" err="1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Jozefowicz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/>
            </a:r>
            <a:br>
              <a:rPr lang="en-GB" sz="1600" dirty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</a:b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Mines Rescue Service Limited, United Kingdom</a:t>
            </a:r>
          </a:p>
        </p:txBody>
      </p:sp>
    </p:spTree>
    <p:extLst>
      <p:ext uri="{BB962C8B-B14F-4D97-AF65-F5344CB8AC3E}">
        <p14:creationId xmlns:p14="http://schemas.microsoft.com/office/powerpoint/2010/main" val="175832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162" name="Picture 2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3710"/>
            <a:ext cx="9144000" cy="622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64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93219414"/>
              </p:ext>
            </p:extLst>
          </p:nvPr>
        </p:nvGraphicFramePr>
        <p:xfrm>
          <a:off x="357158" y="2714620"/>
          <a:ext cx="821537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11" descr="Capla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357313"/>
            <a:ext cx="2222500" cy="166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11" descr="MRSL Header Graphi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63888" y="1052736"/>
            <a:ext cx="5040560" cy="208823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400" dirty="0" smtClean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Theme of presentation: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94093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SA Refuge Tria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0"/>
            <a:ext cx="5620117" cy="4213641"/>
          </a:xfrm>
          <a:prstGeom prst="rect">
            <a:avLst/>
          </a:prstGeom>
        </p:spPr>
      </p:pic>
      <p:sp>
        <p:nvSpPr>
          <p:cNvPr id="4" name="Content Placeholder 5"/>
          <p:cNvSpPr txBox="1">
            <a:spLocks/>
          </p:cNvSpPr>
          <p:nvPr/>
        </p:nvSpPr>
        <p:spPr>
          <a:xfrm>
            <a:off x="714348" y="4429132"/>
            <a:ext cx="7572427" cy="24288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indent="-228600" fontAlgn="auto">
              <a:spcBef>
                <a:spcPts val="1200"/>
              </a:spcBef>
              <a:spcAft>
                <a:spcPts val="0"/>
              </a:spcAft>
              <a:buClr>
                <a:srgbClr val="D1E1E3"/>
              </a:buClr>
              <a:buFontTx/>
              <a:buBlip>
                <a:blip r:embed="rId3"/>
              </a:buBlip>
              <a:defRPr/>
            </a:pPr>
            <a:r>
              <a:rPr lang="en-GB" b="1" dirty="0" smtClean="0">
                <a:gradFill>
                  <a:gsLst>
                    <a:gs pos="0">
                      <a:prstClr val="white"/>
                    </a:gs>
                    <a:gs pos="90000">
                      <a:srgbClr val="D1E1E3">
                        <a:lumMod val="90000"/>
                      </a:srgbClr>
                    </a:gs>
                  </a:gsLst>
                  <a:lin ang="5400000" scaled="0"/>
                </a:gradFill>
                <a:latin typeface="Candara"/>
              </a:rPr>
              <a:t>Refuge Thermal Environment</a:t>
            </a:r>
          </a:p>
          <a:p>
            <a:pPr marL="228600" indent="-228600" fontAlgn="auto">
              <a:spcBef>
                <a:spcPts val="1200"/>
              </a:spcBef>
              <a:spcAft>
                <a:spcPts val="0"/>
              </a:spcAft>
              <a:buClr>
                <a:srgbClr val="D1E1E3"/>
              </a:buClr>
              <a:buFontTx/>
              <a:buBlip>
                <a:blip r:embed="rId3"/>
              </a:buBlip>
              <a:defRPr/>
            </a:pPr>
            <a:r>
              <a:rPr lang="en-GB" sz="2200" dirty="0" smtClean="0">
                <a:gradFill>
                  <a:gsLst>
                    <a:gs pos="0">
                      <a:prstClr val="white"/>
                    </a:gs>
                    <a:gs pos="90000">
                      <a:srgbClr val="D1E1E3">
                        <a:lumMod val="90000"/>
                      </a:srgbClr>
                    </a:gs>
                  </a:gsLst>
                  <a:lin ang="5400000" scaled="0"/>
                </a:gradFill>
                <a:latin typeface="Candara"/>
              </a:rPr>
              <a:t> Occupancy </a:t>
            </a:r>
            <a:r>
              <a:rPr lang="en-GB" sz="2000" dirty="0">
                <a:gradFill>
                  <a:gsLst>
                    <a:gs pos="0">
                      <a:prstClr val="white"/>
                    </a:gs>
                    <a:gs pos="90000">
                      <a:srgbClr val="D1E1E3">
                        <a:lumMod val="90000"/>
                      </a:srgbClr>
                    </a:gs>
                  </a:gsLst>
                  <a:lin ang="5400000" scaled="0"/>
                </a:gradFill>
                <a:latin typeface="Candara"/>
              </a:rPr>
              <a:t>t</a:t>
            </a:r>
            <a:r>
              <a:rPr lang="en-GB" sz="2000" dirty="0" smtClean="0">
                <a:gradFill>
                  <a:gsLst>
                    <a:gs pos="0">
                      <a:prstClr val="white"/>
                    </a:gs>
                    <a:gs pos="90000">
                      <a:srgbClr val="D1E1E3">
                        <a:lumMod val="90000"/>
                      </a:srgbClr>
                    </a:gs>
                  </a:gsLst>
                  <a:lin ang="5400000" scaled="0"/>
                </a:gradFill>
                <a:latin typeface="Candara"/>
              </a:rPr>
              <a:t>ests show rapid heat build up and need for cooling (</a:t>
            </a:r>
            <a:r>
              <a:rPr lang="en-GB" sz="2000" dirty="0" err="1" smtClean="0">
                <a:gradFill>
                  <a:gsLst>
                    <a:gs pos="0">
                      <a:prstClr val="white"/>
                    </a:gs>
                    <a:gs pos="90000">
                      <a:srgbClr val="D1E1E3">
                        <a:lumMod val="90000"/>
                      </a:srgbClr>
                    </a:gs>
                  </a:gsLst>
                  <a:lin ang="5400000" scaled="0"/>
                </a:gradFill>
                <a:latin typeface="Candara"/>
              </a:rPr>
              <a:t>MineARC</a:t>
            </a:r>
            <a:r>
              <a:rPr lang="en-GB" sz="2000" dirty="0" smtClean="0">
                <a:gradFill>
                  <a:gsLst>
                    <a:gs pos="0">
                      <a:prstClr val="white"/>
                    </a:gs>
                    <a:gs pos="90000">
                      <a:srgbClr val="D1E1E3">
                        <a:lumMod val="90000"/>
                      </a:srgbClr>
                    </a:gs>
                  </a:gsLst>
                  <a:lin ang="5400000" scaled="0"/>
                </a:gradFill>
                <a:latin typeface="Candara"/>
              </a:rPr>
              <a:t>  + MRS RSA tests) </a:t>
            </a:r>
          </a:p>
          <a:p>
            <a:pPr marL="228600" indent="-228600" fontAlgn="auto">
              <a:spcBef>
                <a:spcPts val="1200"/>
              </a:spcBef>
              <a:spcAft>
                <a:spcPts val="0"/>
              </a:spcAft>
              <a:buClr>
                <a:srgbClr val="D1E1E3"/>
              </a:buClr>
              <a:buFontTx/>
              <a:buBlip>
                <a:blip r:embed="rId3"/>
              </a:buBlip>
              <a:defRPr/>
            </a:pPr>
            <a:r>
              <a:rPr lang="en-GB" sz="2000" dirty="0" smtClean="0">
                <a:gradFill>
                  <a:gsLst>
                    <a:gs pos="0">
                      <a:prstClr val="white"/>
                    </a:gs>
                    <a:gs pos="90000">
                      <a:srgbClr val="D1E1E3">
                        <a:lumMod val="90000"/>
                      </a:srgbClr>
                    </a:gs>
                  </a:gsLst>
                  <a:lin ang="5400000" scaled="0"/>
                </a:gradFill>
                <a:latin typeface="Candara"/>
              </a:rPr>
              <a:t>Fundamental advantage of compressed air supplied refuges</a:t>
            </a:r>
            <a:endParaRPr lang="en-GB" sz="2000" dirty="0">
              <a:gradFill>
                <a:gsLst>
                  <a:gs pos="0">
                    <a:prstClr val="white"/>
                  </a:gs>
                  <a:gs pos="90000">
                    <a:srgbClr val="D1E1E3">
                      <a:lumMod val="90000"/>
                    </a:srgbClr>
                  </a:gs>
                </a:gsLst>
                <a:lin ang="5400000" scaled="0"/>
              </a:gradFill>
              <a:latin typeface="Candara"/>
            </a:endParaRPr>
          </a:p>
        </p:txBody>
      </p:sp>
      <p:pic>
        <p:nvPicPr>
          <p:cNvPr id="5" name="Picture 4" descr="RSA4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64" y="2357430"/>
            <a:ext cx="2457446" cy="183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81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HST MineArc Chamber Test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60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922" name="Picture 2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5923" name="Picture 3" descr="Gilbey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31" y="1484784"/>
            <a:ext cx="8959937" cy="2804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5924" name="Text Box 4"/>
          <p:cNvSpPr txBox="1">
            <a:spLocks noChangeArrowheads="1"/>
          </p:cNvSpPr>
          <p:nvPr/>
        </p:nvSpPr>
        <p:spPr bwMode="auto">
          <a:xfrm>
            <a:off x="1116013" y="5013325"/>
            <a:ext cx="67691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Modelling of carriage thermal conditions during entrapment</a:t>
            </a:r>
          </a:p>
          <a:p>
            <a:pPr algn="ctr">
              <a:spcBef>
                <a:spcPct val="50000"/>
              </a:spcBef>
            </a:pPr>
            <a:r>
              <a:rPr lang="en-GB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(Parsons Brinckerhoff on behalf of London Underground) </a:t>
            </a:r>
          </a:p>
        </p:txBody>
      </p:sp>
    </p:spTree>
    <p:extLst>
      <p:ext uri="{BB962C8B-B14F-4D97-AF65-F5344CB8AC3E}">
        <p14:creationId xmlns:p14="http://schemas.microsoft.com/office/powerpoint/2010/main" val="124991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970" name="Picture 2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7971" name="Picture 3" descr="Gilbey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5175"/>
            <a:ext cx="9144000" cy="586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7972" name="Picture 4" descr="ani_arrow_lef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884488"/>
            <a:ext cx="307975" cy="13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7973" name="Picture 5" descr="ani_arrow_right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713" y="2611438"/>
            <a:ext cx="287337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32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614841975"/>
              </p:ext>
            </p:extLst>
          </p:nvPr>
        </p:nvGraphicFramePr>
        <p:xfrm>
          <a:off x="357158" y="2714620"/>
          <a:ext cx="821537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11" descr="Capla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357313"/>
            <a:ext cx="2222500" cy="166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11" descr="MRSL Header Graphi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63888" y="1052736"/>
            <a:ext cx="5040560" cy="208823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400" dirty="0" smtClean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Theme of presentation: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293741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46909"/>
            <a:ext cx="4059291" cy="30293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30377"/>
            <a:ext cx="3901802" cy="2730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1196752"/>
            <a:ext cx="820891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</a:t>
            </a:r>
            <a:r>
              <a:rPr lang="en-GB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GB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“How </a:t>
            </a:r>
            <a:r>
              <a:rPr lang="en-GB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</a:t>
            </a:r>
            <a:r>
              <a:rPr lang="en-GB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make </a:t>
            </a:r>
            <a:r>
              <a:rPr lang="en-GB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GB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 efficient</a:t>
            </a:r>
            <a:r>
              <a:rPr lang="en-GB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of the </a:t>
            </a:r>
            <a:r>
              <a:rPr lang="en-GB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compressed air </a:t>
            </a:r>
            <a:r>
              <a:rPr lang="en-GB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supply to cool the refuge occupants?”</a:t>
            </a:r>
          </a:p>
        </p:txBody>
      </p:sp>
      <p:pic>
        <p:nvPicPr>
          <p:cNvPr id="10" name="Picture 11" descr="MRSL Header Graph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649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ACPM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18273"/>
            <a:ext cx="6143625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 txBox="1">
            <a:spLocks/>
          </p:cNvSpPr>
          <p:nvPr/>
        </p:nvSpPr>
        <p:spPr>
          <a:xfrm>
            <a:off x="899591" y="764704"/>
            <a:ext cx="7739283" cy="206084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fontAlgn="auto"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defRPr/>
            </a:pPr>
            <a:r>
              <a:rPr lang="en-GB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Refuge </a:t>
            </a:r>
            <a:r>
              <a:rPr lang="en-GB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thermal </a:t>
            </a:r>
            <a:r>
              <a:rPr lang="en-GB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</a:t>
            </a:r>
            <a:r>
              <a:rPr lang="en-GB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nvironment</a:t>
            </a:r>
            <a:endParaRPr lang="en-GB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defRPr/>
            </a:pPr>
            <a:r>
              <a:rPr lang="en-GB" sz="2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GB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Cooling dependent on air flow, </a:t>
            </a:r>
            <a:r>
              <a:rPr lang="en-GB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wet-bulb </a:t>
            </a:r>
            <a:r>
              <a:rPr lang="en-GB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temperature, </a:t>
            </a:r>
            <a:r>
              <a:rPr lang="en-GB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clothing ensemble, metabolic level, number of occupants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defRPr/>
            </a:pPr>
            <a:r>
              <a:rPr lang="en-GB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Objective: Exploit </a:t>
            </a:r>
            <a:r>
              <a:rPr lang="en-GB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b</a:t>
            </a:r>
            <a:r>
              <a:rPr lang="en-GB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enefits in increasing local air velocity</a:t>
            </a:r>
            <a:r>
              <a:rPr lang="en-GB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en-GB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" name="Picture 11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68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" y="3284984"/>
            <a:ext cx="9144000" cy="2938202"/>
          </a:xfrm>
          <a:prstGeom prst="rect">
            <a:avLst/>
          </a:prstGeom>
        </p:spPr>
      </p:pic>
      <p:pic>
        <p:nvPicPr>
          <p:cNvPr id="4" name="Picture 11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268759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Generic case of high capacity fixed</a:t>
            </a:r>
            <a:b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underground refuge</a:t>
            </a:r>
            <a:r>
              <a:rPr lang="en-GB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section of roadway</a:t>
            </a:r>
          </a:p>
          <a:p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Longitudinally ventilated by compressed air</a:t>
            </a:r>
          </a:p>
        </p:txBody>
      </p:sp>
    </p:spTree>
    <p:extLst>
      <p:ext uri="{BB962C8B-B14F-4D97-AF65-F5344CB8AC3E}">
        <p14:creationId xmlns:p14="http://schemas.microsoft.com/office/powerpoint/2010/main" val="315874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471891609"/>
              </p:ext>
            </p:extLst>
          </p:nvPr>
        </p:nvGraphicFramePr>
        <p:xfrm>
          <a:off x="357158" y="2714620"/>
          <a:ext cx="821537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11" descr="Capla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357313"/>
            <a:ext cx="2222500" cy="166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11" descr="MRSL Header Graphi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63888" y="1052736"/>
            <a:ext cx="5040560" cy="208823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400" dirty="0" smtClean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Theme of presentation: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76814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9144000" cy="2938202"/>
          </a:xfrm>
          <a:prstGeom prst="rect">
            <a:avLst/>
          </a:prstGeom>
        </p:spPr>
      </p:pic>
      <p:pic>
        <p:nvPicPr>
          <p:cNvPr id="3" name="Picture 11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1268759"/>
            <a:ext cx="74168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Low relative velocity of fresh air moving</a:t>
            </a:r>
            <a:b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through </a:t>
            </a:r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refuge.</a:t>
            </a:r>
          </a:p>
          <a:p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Air speed at skin surface may be &lt;0.5 m/s. </a:t>
            </a:r>
          </a:p>
        </p:txBody>
      </p:sp>
    </p:spTree>
    <p:extLst>
      <p:ext uri="{BB962C8B-B14F-4D97-AF65-F5344CB8AC3E}">
        <p14:creationId xmlns:p14="http://schemas.microsoft.com/office/powerpoint/2010/main" val="420402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9144000" cy="2938202"/>
          </a:xfrm>
          <a:prstGeom prst="rect">
            <a:avLst/>
          </a:prstGeom>
        </p:spPr>
      </p:pic>
      <p:pic>
        <p:nvPicPr>
          <p:cNvPr id="3" name="Picture 11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1268759"/>
            <a:ext cx="763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Use of four annular air amplifiers shown</a:t>
            </a:r>
          </a:p>
          <a:p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Significant local </a:t>
            </a:r>
            <a:r>
              <a:rPr lang="en-GB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recirculatory</a:t>
            </a:r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air flow</a:t>
            </a:r>
          </a:p>
          <a:p>
            <a:r>
              <a:rPr lang="en-GB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Turbulence ensures maximum cooling effect </a:t>
            </a:r>
          </a:p>
        </p:txBody>
      </p:sp>
    </p:spTree>
    <p:extLst>
      <p:ext uri="{BB962C8B-B14F-4D97-AF65-F5344CB8AC3E}">
        <p14:creationId xmlns:p14="http://schemas.microsoft.com/office/powerpoint/2010/main" val="384617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197"/>
            <a:ext cx="9144000" cy="670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9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56" y="150395"/>
            <a:ext cx="9144000" cy="67076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4837" y="836712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</a:rPr>
              <a:t>Investigation programme …</a:t>
            </a:r>
          </a:p>
          <a:p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❶ Select air delivery flow rates</a:t>
            </a:r>
            <a:endParaRPr lang="en-GB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/>
            </a:endParaRPr>
          </a:p>
          <a:p>
            <a:r>
              <a:rPr lang="en-GB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❷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Measure </a:t>
            </a:r>
            <a:r>
              <a:rPr lang="en-GB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</a:rPr>
              <a:t>a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</a:rPr>
              <a:t>ir velocity sectional profiles</a:t>
            </a:r>
          </a:p>
          <a:p>
            <a:r>
              <a:rPr lang="en-GB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libri"/>
              </a:rPr>
              <a:t>❸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libri"/>
              </a:rPr>
              <a:t> Measure refuge sound levels</a:t>
            </a:r>
          </a:p>
          <a:p>
            <a:r>
              <a:rPr lang="en-GB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libri"/>
              </a:rPr>
              <a:t>❹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Undertake microclimate benefit analysis</a:t>
            </a:r>
          </a:p>
          <a:p>
            <a:r>
              <a:rPr lang="en-GB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❺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Assessment of mine implementation issues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libri"/>
              </a:rPr>
              <a:t> </a:t>
            </a:r>
            <a:endParaRPr lang="en-GB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/>
            </a:endParaRPr>
          </a:p>
        </p:txBody>
      </p:sp>
      <p:pic>
        <p:nvPicPr>
          <p:cNvPr id="4" name="Picture 11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56" y="0"/>
            <a:ext cx="9152756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06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MRSL Header Graph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47769"/>
            <a:ext cx="6624736" cy="5743272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1485900" cy="147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 rot="19753790">
            <a:off x="1115616" y="2551836"/>
            <a:ext cx="645829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Consumer version</a:t>
            </a:r>
            <a:b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of ‘air amplifier’</a:t>
            </a: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089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MRSL Header Graph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62066"/>
            <a:ext cx="7848872" cy="523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88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19753790">
            <a:off x="1115616" y="2551836"/>
            <a:ext cx="645829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Industrial version</a:t>
            </a:r>
            <a:b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of ‘air amplifier’</a:t>
            </a: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524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9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7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1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333346540"/>
              </p:ext>
            </p:extLst>
          </p:nvPr>
        </p:nvGraphicFramePr>
        <p:xfrm>
          <a:off x="357158" y="2714620"/>
          <a:ext cx="821537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11" descr="Capla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357313"/>
            <a:ext cx="2222500" cy="166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11" descr="MRSL Header Graphi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63888" y="1052736"/>
            <a:ext cx="5040560" cy="208823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400" dirty="0" smtClean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Theme of presentation: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242534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13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1"/>
            <a:ext cx="51435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651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6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8946"/>
            <a:ext cx="9144000" cy="5408518"/>
          </a:xfrm>
          <a:prstGeom prst="rect">
            <a:avLst/>
          </a:prstGeom>
        </p:spPr>
      </p:pic>
      <p:pic>
        <p:nvPicPr>
          <p:cNvPr id="3" name="Picture 11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3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04" y="1196752"/>
            <a:ext cx="8482792" cy="5310479"/>
          </a:xfrm>
          <a:prstGeom prst="rect">
            <a:avLst/>
          </a:prstGeom>
        </p:spPr>
      </p:pic>
      <p:pic>
        <p:nvPicPr>
          <p:cNvPr id="3" name="Picture 11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238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8077472" cy="5178730"/>
          </a:xfrm>
          <a:prstGeom prst="rect">
            <a:avLst/>
          </a:prstGeom>
        </p:spPr>
      </p:pic>
      <p:pic>
        <p:nvPicPr>
          <p:cNvPr id="3" name="Picture 11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96666" y="836712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Cooling characteristic – 12 occupants</a:t>
            </a:r>
          </a:p>
        </p:txBody>
      </p:sp>
    </p:spTree>
    <p:extLst>
      <p:ext uri="{BB962C8B-B14F-4D97-AF65-F5344CB8AC3E}">
        <p14:creationId xmlns:p14="http://schemas.microsoft.com/office/powerpoint/2010/main" val="132625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0"/>
            <a:ext cx="3780983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0"/>
            <a:ext cx="37622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1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97" y="876441"/>
            <a:ext cx="7884782" cy="5981559"/>
          </a:xfrm>
          <a:prstGeom prst="rect">
            <a:avLst/>
          </a:prstGeom>
        </p:spPr>
      </p:pic>
      <p:pic>
        <p:nvPicPr>
          <p:cNvPr id="3" name="Picture 11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1223" y="764704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Spectogram</a:t>
            </a:r>
            <a: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Speech only</a:t>
            </a:r>
          </a:p>
        </p:txBody>
      </p:sp>
    </p:spTree>
    <p:extLst>
      <p:ext uri="{BB962C8B-B14F-4D97-AF65-F5344CB8AC3E}">
        <p14:creationId xmlns:p14="http://schemas.microsoft.com/office/powerpoint/2010/main" val="424806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08720"/>
            <a:ext cx="7826480" cy="5949280"/>
          </a:xfrm>
          <a:prstGeom prst="rect">
            <a:avLst/>
          </a:prstGeom>
        </p:spPr>
      </p:pic>
      <p:pic>
        <p:nvPicPr>
          <p:cNvPr id="3" name="Picture 11" descr="MRSL Header Graph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1223" y="764704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Spectogram</a:t>
            </a:r>
            <a: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Speech + Compressed Air Noise @ 5 bar</a:t>
            </a:r>
          </a:p>
        </p:txBody>
      </p:sp>
    </p:spTree>
    <p:extLst>
      <p:ext uri="{BB962C8B-B14F-4D97-AF65-F5344CB8AC3E}">
        <p14:creationId xmlns:p14="http://schemas.microsoft.com/office/powerpoint/2010/main" val="2194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MRSL Header Graph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1124744"/>
            <a:ext cx="77768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</a:rPr>
              <a:t>CONCLUSIONS &amp; RECOMMENDATIONS:</a:t>
            </a:r>
          </a:p>
          <a:p>
            <a:endParaRPr lang="en-GB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/>
            </a:endParaRPr>
          </a:p>
          <a:p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❶ Thermal impacts during rescue, </a:t>
            </a:r>
            <a:r>
              <a:rPr lang="en-GB" sz="2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firefighting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evacuation and refuge each need to be taken account of</a:t>
            </a:r>
          </a:p>
          <a:p>
            <a:endParaRPr lang="en-GB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/>
            </a:endParaRPr>
          </a:p>
          <a:p>
            <a:r>
              <a:rPr lang="en-GB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❷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International dimension to problem in deep mines</a:t>
            </a:r>
            <a:endParaRPr lang="en-GB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/>
            </a:endParaRPr>
          </a:p>
          <a:p>
            <a:endParaRPr lang="en-GB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/>
            </a:endParaRPr>
          </a:p>
          <a:p>
            <a:r>
              <a:rPr lang="en-GB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libri"/>
              </a:rPr>
              <a:t>❸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libri"/>
              </a:rPr>
              <a:t> Refuges/mustering stations to be considered as an integral component of emergency evacuation planning</a:t>
            </a:r>
          </a:p>
          <a:p>
            <a:endParaRPr lang="en-GB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/>
              <a:cs typeface="Calibri"/>
            </a:endParaRPr>
          </a:p>
          <a:p>
            <a:r>
              <a:rPr lang="en-GB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libri"/>
              </a:rPr>
              <a:t>❹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Use of ‘air amplifiers’ for compressed air supplied refuges appears a promising technology</a:t>
            </a:r>
          </a:p>
          <a:p>
            <a:endParaRPr lang="en-GB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r>
              <a:rPr lang="en-GB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❺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Recommend reading associated MRSL paper – which provides further discussion </a:t>
            </a:r>
            <a:r>
              <a:rPr lang="en-GB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libri"/>
              </a:rPr>
              <a:t> </a:t>
            </a:r>
            <a:endParaRPr lang="en-GB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178351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62"/>
            <a:ext cx="9144000" cy="6854738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067944" y="1268760"/>
            <a:ext cx="50006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GB" sz="6000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474" name="Picture 2" descr="National Rescue Heat Cod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36" y="1124744"/>
            <a:ext cx="8275646" cy="5489798"/>
          </a:xfrm>
          <a:prstGeom prst="rect">
            <a:avLst/>
          </a:prstGeom>
          <a:noFill/>
        </p:spPr>
      </p:pic>
      <p:pic>
        <p:nvPicPr>
          <p:cNvPr id="361475" name="Picture 3" descr="MRSL Header Graph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947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78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71934" y="571480"/>
            <a:ext cx="485778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S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urface </a:t>
            </a:r>
            <a:r>
              <a:rPr lang="en-GB" sz="24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firefighting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 observations: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sz="18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GB" sz="1800" dirty="0" smtClean="0">
                <a:solidFill>
                  <a:prstClr val="black"/>
                </a:solidFill>
                <a:latin typeface="Calibri"/>
                <a:cs typeface="+mn-cs"/>
              </a:rPr>
              <a:t> Very little data from actual incidents, data comes from exercises</a:t>
            </a:r>
            <a:r>
              <a:rPr lang="en-GB" sz="1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GB" sz="1800" dirty="0" smtClean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en-GB" sz="1800" dirty="0" err="1" smtClean="0">
                <a:solidFill>
                  <a:prstClr val="black"/>
                </a:solidFill>
                <a:latin typeface="Calibri"/>
                <a:cs typeface="+mn-cs"/>
              </a:rPr>
              <a:t>Firefighters</a:t>
            </a:r>
            <a:r>
              <a:rPr lang="en-GB" sz="1800" dirty="0" smtClean="0">
                <a:solidFill>
                  <a:prstClr val="black"/>
                </a:solidFill>
                <a:latin typeface="Calibri"/>
                <a:cs typeface="+mn-cs"/>
              </a:rPr>
              <a:t> can attain high body core temperatures during operations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GB" sz="1800" dirty="0" smtClean="0">
                <a:solidFill>
                  <a:prstClr val="black"/>
                </a:solidFill>
                <a:latin typeface="Calibri"/>
                <a:cs typeface="+mn-cs"/>
              </a:rPr>
              <a:t> Rest and recovery periods may not be sufficient to ensure adequate cooling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GB" sz="1800" dirty="0" smtClean="0">
                <a:solidFill>
                  <a:prstClr val="black"/>
                </a:solidFill>
                <a:latin typeface="Calibri"/>
                <a:cs typeface="+mn-cs"/>
              </a:rPr>
              <a:t> Maintaining a </a:t>
            </a:r>
            <a:r>
              <a:rPr lang="en-GB" sz="1800" dirty="0" err="1" smtClean="0">
                <a:solidFill>
                  <a:prstClr val="black"/>
                </a:solidFill>
                <a:latin typeface="Calibri"/>
                <a:cs typeface="+mn-cs"/>
              </a:rPr>
              <a:t>euhydrated</a:t>
            </a:r>
            <a:r>
              <a:rPr lang="en-GB" sz="1800" dirty="0" smtClean="0">
                <a:solidFill>
                  <a:prstClr val="black"/>
                </a:solidFill>
                <a:latin typeface="Calibri"/>
                <a:cs typeface="+mn-cs"/>
              </a:rPr>
              <a:t> condition is a critical requirement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GB" sz="1800" dirty="0" smtClean="0">
                <a:solidFill>
                  <a:prstClr val="black"/>
                </a:solidFill>
                <a:latin typeface="Calibri"/>
                <a:cs typeface="+mn-cs"/>
              </a:rPr>
              <a:t> Active measures for cooling and recovery should be considered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GB" sz="1800" dirty="0" smtClean="0">
                <a:solidFill>
                  <a:prstClr val="black"/>
                </a:solidFill>
                <a:latin typeface="Calibri"/>
                <a:cs typeface="+mn-cs"/>
              </a:rPr>
              <a:t> Core body temperature monitoring (heat strain determination) advocated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GB" sz="1800" dirty="0" smtClean="0">
                <a:solidFill>
                  <a:prstClr val="black"/>
                </a:solidFill>
                <a:latin typeface="Calibri"/>
                <a:cs typeface="+mn-cs"/>
              </a:rPr>
              <a:t> Guidance on body core temperature action thresholds not agreed yet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sz="2000" dirty="0" smtClean="0">
              <a:solidFill>
                <a:prstClr val="black"/>
              </a:solidFill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200" dirty="0" smtClean="0">
                <a:solidFill>
                  <a:prstClr val="black"/>
                </a:solidFill>
                <a:latin typeface="Calibri"/>
                <a:cs typeface="+mn-cs"/>
              </a:rPr>
              <a:t>Source: </a:t>
            </a:r>
            <a:r>
              <a:rPr lang="en-GB" sz="1200" i="1" dirty="0" smtClean="0">
                <a:solidFill>
                  <a:prstClr val="black"/>
                </a:solidFill>
                <a:latin typeface="Calibri"/>
                <a:cs typeface="+mn-cs"/>
              </a:rPr>
              <a:t>UK Fire Research Report 18-2008 </a:t>
            </a:r>
            <a:r>
              <a:rPr lang="en-GB" sz="1200" dirty="0" smtClean="0">
                <a:solidFill>
                  <a:prstClr val="black"/>
                </a:solidFill>
                <a:latin typeface="Calibri"/>
                <a:cs typeface="+mn-cs"/>
              </a:rPr>
              <a:t>(http://www.communities.gov.uk/publications/fire/coretemperature)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sz="18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1" y="0"/>
            <a:ext cx="39137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213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rseyide Fire &amp; Rescue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78"/>
            <a:ext cx="9144000" cy="68621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034" y="357166"/>
            <a:ext cx="821537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Surface </a:t>
            </a:r>
            <a:r>
              <a:rPr lang="en-GB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firefighter</a:t>
            </a:r>
            <a:r>
              <a:rPr lang="en-GB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 exposure limits increased by protective clothing: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  "Routine exposure" - 100°C, 1kWm</a:t>
            </a:r>
            <a:r>
              <a:rPr lang="en-GB" sz="2400" b="1" baseline="30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-2</a:t>
            </a:r>
            <a:r>
              <a:rPr lang="en-GB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  "Hazardous exposure" -</a:t>
            </a:r>
            <a:r>
              <a:rPr lang="en-GB" sz="2400" b="1" baseline="30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 </a:t>
            </a:r>
            <a:r>
              <a:rPr lang="en-GB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160°C, 3-4kWm</a:t>
            </a:r>
            <a:r>
              <a:rPr lang="en-GB" sz="2400" b="1" baseline="30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-2</a:t>
            </a:r>
            <a:endParaRPr lang="en-GB" sz="2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  "Extreme exposure" - 210°C, 10kWm</a:t>
            </a:r>
            <a:r>
              <a:rPr lang="en-GB" sz="2400" b="1" baseline="30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-2</a:t>
            </a:r>
            <a:endParaRPr lang="en-GB" sz="2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  "Critical exposure" &gt;210°C, up to 100kWm</a:t>
            </a:r>
            <a:r>
              <a:rPr lang="en-GB" sz="2400" b="1" baseline="30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-2</a:t>
            </a:r>
            <a:endParaRPr lang="en-GB" sz="2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sz="2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Exposure for personnel with light clothing: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de-DE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• </a:t>
            </a:r>
            <a:r>
              <a:rPr lang="en-GB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Convection temperature ≤ 60 °C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de-DE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• </a:t>
            </a:r>
            <a:r>
              <a:rPr lang="en-GB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Radiation ≤ 2 kWm</a:t>
            </a:r>
            <a:r>
              <a:rPr lang="en-GB" sz="2400" b="1" baseline="30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-2</a:t>
            </a:r>
            <a:endParaRPr lang="en-GB" sz="2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sz="2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Issues for underground rescue workers/</a:t>
            </a:r>
            <a:r>
              <a:rPr lang="en-GB" sz="24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firefighters</a:t>
            </a:r>
            <a:r>
              <a:rPr lang="en-GB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:  </a:t>
            </a:r>
            <a:r>
              <a:rPr lang="en-GB" sz="24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Prewarming</a:t>
            </a:r>
            <a:r>
              <a:rPr lang="en-GB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 travelling </a:t>
            </a:r>
            <a:r>
              <a:rPr lang="en-GB" sz="24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inbye</a:t>
            </a:r>
            <a:r>
              <a:rPr lang="en-GB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, high exercise intensity, weight of BA/equipment, possible thermal radiation, dehydration - leading to fatigue, increased heart rate and hyperthermia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sz="2400" b="1" dirty="0" smtClean="0">
              <a:solidFill>
                <a:srgbClr val="FFC000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64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497841657"/>
              </p:ext>
            </p:extLst>
          </p:nvPr>
        </p:nvGraphicFramePr>
        <p:xfrm>
          <a:off x="357158" y="2714620"/>
          <a:ext cx="821537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11" descr="Capla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357313"/>
            <a:ext cx="2222500" cy="166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11" descr="MRSL Header Graphi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63888" y="1052736"/>
            <a:ext cx="5040560" cy="208823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400" dirty="0" smtClean="0">
                <a:solidFill>
                  <a:schemeClr val="bg1">
                    <a:lumMod val="85000"/>
                  </a:schemeClr>
                </a:solidFill>
                <a:latin typeface="Candara" pitchFamily="34" charset="0"/>
              </a:rPr>
              <a:t>Theme of presentation: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269390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Text Box 2"/>
          <p:cNvSpPr txBox="1">
            <a:spLocks noChangeArrowheads="1"/>
          </p:cNvSpPr>
          <p:nvPr/>
        </p:nvSpPr>
        <p:spPr bwMode="auto">
          <a:xfrm>
            <a:off x="4643438" y="908050"/>
            <a:ext cx="4114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Simulated evacuation in </a:t>
            </a:r>
            <a:r>
              <a:rPr lang="en-GB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100</a:t>
            </a:r>
            <a:r>
              <a:rPr lang="en-GB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% RH </a:t>
            </a:r>
            <a:r>
              <a:rPr lang="en-GB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conditions</a:t>
            </a:r>
          </a:p>
        </p:txBody>
      </p:sp>
      <p:pic>
        <p:nvPicPr>
          <p:cNvPr id="169987" name="Picture 3" descr="Selby (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4011613" cy="534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988" name="Picture 4" descr="Core Temp Data Plo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492375"/>
            <a:ext cx="4932362" cy="357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989" name="Picture 5" descr="MRSL Header Graph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12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oonlight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Moonlight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onlight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50000"/>
              </a:schemeClr>
            </a:gs>
            <a:gs pos="35000">
              <a:schemeClr val="phClr">
                <a:tint val="80000"/>
                <a:satMod val="200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path path="rect">
            <a:fillToRect l="100000" t="100000"/>
          </a:path>
        </a:gradFill>
        <a:gradFill rotWithShape="1">
          <a:gsLst>
            <a:gs pos="0">
              <a:schemeClr val="phClr">
                <a:shade val="60000"/>
                <a:satMod val="150000"/>
              </a:schemeClr>
            </a:gs>
            <a:gs pos="80000">
              <a:schemeClr val="phClr">
                <a:shade val="100000"/>
                <a:satMod val="130000"/>
              </a:schemeClr>
            </a:gs>
            <a:gs pos="100000">
              <a:schemeClr val="phClr">
                <a:tint val="9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atMod val="110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15000"/>
            </a:schemeClr>
          </a:solidFill>
          <a:prstDash val="solid"/>
        </a:ln>
      </a:lnStyleLst>
      <a:effectStyleLst>
        <a:effectStyle>
          <a:effectLst>
            <a:outerShdw blurRad="50800" dist="25400" dir="5400000" sx="101000" sy="101000" algn="ctr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4200000"/>
            </a:lightRig>
          </a:scene3d>
          <a:sp3d>
            <a:bevelT w="25400" h="12700" prst="softRound"/>
          </a:sp3d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  <a:softEdge rad="3175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rect">
            <a:fillToRect l="100000" t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Moonlight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Moonlight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onlight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50000"/>
              </a:schemeClr>
            </a:gs>
            <a:gs pos="35000">
              <a:schemeClr val="phClr">
                <a:tint val="80000"/>
                <a:satMod val="200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path path="rect">
            <a:fillToRect l="100000" t="100000"/>
          </a:path>
        </a:gradFill>
        <a:gradFill rotWithShape="1">
          <a:gsLst>
            <a:gs pos="0">
              <a:schemeClr val="phClr">
                <a:shade val="60000"/>
                <a:satMod val="150000"/>
              </a:schemeClr>
            </a:gs>
            <a:gs pos="80000">
              <a:schemeClr val="phClr">
                <a:shade val="100000"/>
                <a:satMod val="130000"/>
              </a:schemeClr>
            </a:gs>
            <a:gs pos="100000">
              <a:schemeClr val="phClr">
                <a:tint val="9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atMod val="110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15000"/>
            </a:schemeClr>
          </a:solidFill>
          <a:prstDash val="solid"/>
        </a:ln>
      </a:lnStyleLst>
      <a:effectStyleLst>
        <a:effectStyle>
          <a:effectLst>
            <a:outerShdw blurRad="50800" dist="25400" dir="5400000" sx="101000" sy="101000" algn="ctr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4200000"/>
            </a:lightRig>
          </a:scene3d>
          <a:sp3d>
            <a:bevelT w="25400" h="12700" prst="softRound"/>
          </a:sp3d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  <a:softEdge rad="3175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rect">
            <a:fillToRect l="100000" t="1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Moonlight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Moonlight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onlight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50000"/>
              </a:schemeClr>
            </a:gs>
            <a:gs pos="35000">
              <a:schemeClr val="phClr">
                <a:tint val="80000"/>
                <a:satMod val="200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path path="rect">
            <a:fillToRect l="100000" t="100000"/>
          </a:path>
        </a:gradFill>
        <a:gradFill rotWithShape="1">
          <a:gsLst>
            <a:gs pos="0">
              <a:schemeClr val="phClr">
                <a:shade val="60000"/>
                <a:satMod val="150000"/>
              </a:schemeClr>
            </a:gs>
            <a:gs pos="80000">
              <a:schemeClr val="phClr">
                <a:shade val="100000"/>
                <a:satMod val="130000"/>
              </a:schemeClr>
            </a:gs>
            <a:gs pos="100000">
              <a:schemeClr val="phClr">
                <a:tint val="9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atMod val="110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15000"/>
            </a:schemeClr>
          </a:solidFill>
          <a:prstDash val="solid"/>
        </a:ln>
      </a:lnStyleLst>
      <a:effectStyleLst>
        <a:effectStyle>
          <a:effectLst>
            <a:outerShdw blurRad="50800" dist="25400" dir="5400000" sx="101000" sy="101000" algn="ctr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4200000"/>
            </a:lightRig>
          </a:scene3d>
          <a:sp3d>
            <a:bevelT w="25400" h="12700" prst="softRound"/>
          </a:sp3d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  <a:softEdge rad="3175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rect">
            <a:fillToRect l="100000" t="10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Moonlight</Template>
  <TotalTime>0</TotalTime>
  <Words>605</Words>
  <Application>Microsoft Office PowerPoint</Application>
  <PresentationFormat>On-screen Show (4:3)</PresentationFormat>
  <Paragraphs>96</Paragraphs>
  <Slides>39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39</vt:i4>
      </vt:variant>
    </vt:vector>
  </HeadingPairs>
  <TitlesOfParts>
    <vt:vector size="52" baseType="lpstr">
      <vt:lpstr>Arial</vt:lpstr>
      <vt:lpstr>Candara</vt:lpstr>
      <vt:lpstr>Times New Roman</vt:lpstr>
      <vt:lpstr>Calibri</vt:lpstr>
      <vt:lpstr>Wingdings</vt:lpstr>
      <vt:lpstr>Trebuchet MS</vt:lpstr>
      <vt:lpstr>Office Theme</vt:lpstr>
      <vt:lpstr>Default Design</vt:lpstr>
      <vt:lpstr>1_Moonlight</vt:lpstr>
      <vt:lpstr>1_Default Design</vt:lpstr>
      <vt:lpstr>2_Moonlight</vt:lpstr>
      <vt:lpstr>2_Default Design</vt:lpstr>
      <vt:lpstr>Moonlight</vt:lpstr>
      <vt:lpstr>PowerPoint Presentation</vt:lpstr>
      <vt:lpstr>Theme of presentation:</vt:lpstr>
      <vt:lpstr>Theme of presentation:</vt:lpstr>
      <vt:lpstr>PowerPoint Presentation</vt:lpstr>
      <vt:lpstr>PowerPoint Presentation</vt:lpstr>
      <vt:lpstr>PowerPoint Presentation</vt:lpstr>
      <vt:lpstr>PowerPoint Presentation</vt:lpstr>
      <vt:lpstr>Theme of presentation:</vt:lpstr>
      <vt:lpstr>PowerPoint Presentation</vt:lpstr>
      <vt:lpstr>PowerPoint Presentation</vt:lpstr>
      <vt:lpstr>Theme of presentation:</vt:lpstr>
      <vt:lpstr>PowerPoint Presentation</vt:lpstr>
      <vt:lpstr>PowerPoint Presentation</vt:lpstr>
      <vt:lpstr>PowerPoint Presentation</vt:lpstr>
      <vt:lpstr>PowerPoint Presentation</vt:lpstr>
      <vt:lpstr>Theme of presentation: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2011-08-25T08:11:38Z</dcterms:created>
  <dcterms:modified xsi:type="dcterms:W3CDTF">2011-08-25T19:45:33Z</dcterms:modified>
</cp:coreProperties>
</file>